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792" r:id="rId2"/>
  </p:sldMasterIdLst>
  <p:notesMasterIdLst>
    <p:notesMasterId r:id="rId44"/>
  </p:notesMasterIdLst>
  <p:sldIdLst>
    <p:sldId id="256" r:id="rId3"/>
    <p:sldId id="257" r:id="rId4"/>
    <p:sldId id="259" r:id="rId5"/>
    <p:sldId id="312" r:id="rId6"/>
    <p:sldId id="296" r:id="rId7"/>
    <p:sldId id="313" r:id="rId8"/>
    <p:sldId id="261" r:id="rId9"/>
    <p:sldId id="311" r:id="rId10"/>
    <p:sldId id="297" r:id="rId11"/>
    <p:sldId id="299" r:id="rId12"/>
    <p:sldId id="263" r:id="rId13"/>
    <p:sldId id="264" r:id="rId14"/>
    <p:sldId id="266" r:id="rId15"/>
    <p:sldId id="267" r:id="rId16"/>
    <p:sldId id="300" r:id="rId17"/>
    <p:sldId id="268" r:id="rId18"/>
    <p:sldId id="269" r:id="rId19"/>
    <p:sldId id="270" r:id="rId20"/>
    <p:sldId id="272" r:id="rId21"/>
    <p:sldId id="301" r:id="rId22"/>
    <p:sldId id="302" r:id="rId23"/>
    <p:sldId id="303" r:id="rId24"/>
    <p:sldId id="308" r:id="rId25"/>
    <p:sldId id="275" r:id="rId26"/>
    <p:sldId id="276" r:id="rId27"/>
    <p:sldId id="304" r:id="rId28"/>
    <p:sldId id="279" r:id="rId29"/>
    <p:sldId id="305" r:id="rId30"/>
    <p:sldId id="307" r:id="rId31"/>
    <p:sldId id="306" r:id="rId32"/>
    <p:sldId id="280" r:id="rId33"/>
    <p:sldId id="281" r:id="rId34"/>
    <p:sldId id="282" r:id="rId35"/>
    <p:sldId id="283" r:id="rId36"/>
    <p:sldId id="310" r:id="rId37"/>
    <p:sldId id="288" r:id="rId38"/>
    <p:sldId id="284" r:id="rId39"/>
    <p:sldId id="291" r:id="rId40"/>
    <p:sldId id="292" r:id="rId41"/>
    <p:sldId id="295" r:id="rId42"/>
    <p:sldId id="293" r:id="rId43"/>
  </p:sldIdLst>
  <p:sldSz cx="18288000" cy="10287000"/>
  <p:notesSz cx="6858000" cy="9144000"/>
  <p:embeddedFontLst>
    <p:embeddedFont>
      <p:font typeface="Anton" pitchFamily="2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Give You Glory" panose="020B0604020202020204" charset="0"/>
      <p:regular r:id="rId57"/>
    </p:embeddedFont>
    <p:embeddedFont>
      <p:font typeface="Inter 1" panose="020B0604020202020204" charset="0"/>
      <p:regular r:id="rId58"/>
    </p:embeddedFont>
    <p:embeddedFont>
      <p:font typeface="Inter 1 Bold" panose="020B0604020202020204" charset="0"/>
      <p:regular r:id="rId59"/>
    </p:embeddedFont>
    <p:embeddedFont>
      <p:font typeface="Inter 1 Medium" panose="020B0604020202020204" charset="0"/>
      <p:regular r:id="rId60"/>
    </p:embeddedFont>
    <p:embeddedFont>
      <p:font typeface="Inter 2" panose="020B0604020202020204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eb" initials="T" lastIdx="1" clrIdx="0">
    <p:extLst>
      <p:ext uri="{19B8F6BF-5375-455C-9EA6-DF929625EA0E}">
        <p15:presenceInfo xmlns:p15="http://schemas.microsoft.com/office/powerpoint/2012/main" userId="Taie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7932"/>
    <a:srgbClr val="ECE7AC"/>
    <a:srgbClr val="FFCC66"/>
    <a:srgbClr val="CCCCFF"/>
    <a:srgbClr val="675DA1"/>
    <a:srgbClr val="B549A0"/>
    <a:srgbClr val="4943BB"/>
    <a:srgbClr val="8B4BB3"/>
    <a:srgbClr val="DB23DB"/>
    <a:srgbClr val="D25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578" autoAdjust="0"/>
  </p:normalViewPr>
  <p:slideViewPr>
    <p:cSldViewPr>
      <p:cViewPr varScale="1">
        <p:scale>
          <a:sx n="68" d="100"/>
          <a:sy n="68" d="100"/>
        </p:scale>
        <p:origin x="894" y="7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17T09:52:59.059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64F00-45F7-42DE-B8F6-7C4BCBA79541}" type="datetimeFigureOut">
              <a:rPr lang="fr-FR" smtClean="0"/>
              <a:t>18/12/2025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A1AC9-922F-45A9-A825-479695821E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15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32 problem instances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“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Multiobjective Sustainable Truck scheduling in a rail road physical internet cross docking hub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” [3] where each file represents an instance problem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1AC9-922F-45A9-A825-479695821E6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4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32 problem instances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“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Multiobjective Sustainable Truck scheduling in a rail road physical internet cross docking hub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” [3] where each file represents an instance problem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1AC9-922F-45A9-A825-479695821E6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93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F637-C3CB-EED1-60AA-54A6EA3BE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5B053-CCD6-F25E-CA12-CF8067D60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6B17-FF4C-68A7-D21C-BF2822A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1DB1-7656-469D-9E43-3990D358B1F5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2416A-25CD-D660-6146-6C531A07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FC417-4ADA-863F-96F7-980C61A4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36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ED97-6C20-5CF9-CE72-808B881D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9DD7-939B-563C-720E-3C092E705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C1F-63FF-F8EE-C54A-F4EA4008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7AC2-C6DA-4E48-B0D2-C6EC9431DFBF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CDA33-3A96-53AA-44DA-36B0BF8C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99AD-31AE-C482-689B-03B4E18B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24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25D47-BB95-A4DD-7A90-DE8188859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22D78-43FF-D435-BE0B-E602C2EC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0FCA-4A72-DF46-A632-12C6FAD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D33-E35D-47A4-8B00-7D5E1B30E46C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6328A-F3F8-B5D9-90B2-94074BE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E5C8-D1C0-59BE-1F69-8C2CF493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54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A0A2-8ADA-4F93-8B33-9B1CD1AA050C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512C-5399-4EBF-B472-E3B05785A346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CE2F-2296-41C9-B407-D1B8A20B23DF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7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91C7B-22F2-4FA6-9D64-ED31781F3EB1}" type="datetime1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86ED-D4DD-4931-BB5C-9B9BABDC2847}" type="datetime1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5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81B9-4A29-47F9-AE03-FF2E169D3364}" type="datetime1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6393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200" y="9551566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200" y="9701212"/>
            <a:ext cx="1537074" cy="547688"/>
          </a:xfrm>
        </p:spPr>
        <p:txBody>
          <a:bodyPr/>
          <a:lstStyle/>
          <a:p>
            <a:fld id="{25E4E3C9-DA59-4C12-8C4B-F7716BF71E37}" type="datetime1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1259432-50D0-4B7F-AB64-16B24A3C8E83}" type="datetime1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06A-8D1A-69B8-D400-B96DA87B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B774-9C83-BEA6-6902-4CB2A40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49268-0999-B494-D753-C9BF4DEE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B8F87-4946-4C5C-BF62-3C7AFD15333C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7AC89-D930-ED43-C3DE-9FE7560C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8A228-5920-6B12-700A-220B42B1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699-7792-4D83-9315-E312E4BBEBEF}" type="datetime1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AB986-F8EE-4BEE-9109-308FBFA372F1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0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D4FD-4C6F-4982-988B-4122D3206E20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2A2A-46F0-0FDD-C918-C6EF3FEE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5BFFF-20F2-D978-8F7B-134E732AF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D966-B1B4-D569-4D57-E5A08F11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FC57-13D4-4FEE-894C-F05DFA7EDAB5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2436-EE0C-49AE-AE4E-2194C76A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7AE7-879E-C33A-0EFC-C4937843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94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EF77-997E-991A-5EEB-55F489E6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441B-0C49-D306-77BF-3FC6B96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A67EB-3E8B-090C-F80A-73D1569C4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67A7D-F3B2-7856-6FE6-E6F2B563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6679-C90F-4091-ACDB-724632011CA1}" type="datetime1">
              <a:rPr lang="en-US" smtClean="0"/>
              <a:t>12/18/2025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F1952-23C1-B740-739D-63B952DA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93C54-D28A-009F-9409-9BDFF2D3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73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B575-22FC-CBEB-F1DC-425365E7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25DB7-AEC8-2B71-EB60-7BE159FC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657A8-A626-9101-CB50-E831E817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CA8B7-BF8B-7A15-A3BC-FE9110022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26392-6478-C820-6BE6-51264DBFC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7DB2D-A70B-B540-11E1-D1FF2C9C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0B28-5199-4E2F-9772-334D6B71B77B}" type="datetime1">
              <a:rPr lang="en-US" smtClean="0"/>
              <a:t>12/18/2025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11876-DCE0-D880-0091-E921D461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6B4093-A552-5EDC-6370-923FC6B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28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4780-6858-5644-1B2D-DAB4BCB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131D7-A637-AED0-AAAF-ADB014AD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0305-CA56-456D-8DA4-389657208C1C}" type="datetime1">
              <a:rPr lang="en-US" smtClean="0"/>
              <a:t>12/18/2025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74C53-FC74-9D23-7E01-7FEDB0CB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B8AB7-4709-9A55-2427-DB5EFA47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87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2C7F9-1816-E686-CD87-D5513E2A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1C90-909E-448B-B560-25E0F1AAA305}" type="datetime1">
              <a:rPr lang="en-US" smtClean="0"/>
              <a:t>12/18/2025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4A0B8-8116-07BC-5E81-813609A6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A910-59BC-5C4E-A56D-6FA9C660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74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BD1F-6AE3-A723-2448-F564892E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9E2B-C288-65E5-4BB8-8AB25E38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D766-793E-26F3-6899-792166665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7394A-0564-93F7-79CD-3527B95D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3275B-D828-40A6-A477-D0A135204F23}" type="datetime1">
              <a:rPr lang="en-US" smtClean="0"/>
              <a:t>12/18/2025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39C51-9BD8-1C5B-B081-A289125A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8B5FA-7B84-340F-027B-C7B081C9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1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8F6A-4D32-180E-B188-84F84F0B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579DA-81D9-6C0F-0702-F8FBCF081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94CD1-137C-A3EA-AB52-C7A01B047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3EE27-EEAB-2491-269A-95C08B71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A7F6-3C5C-48B0-9E31-1507A67BB8AE}" type="datetime1">
              <a:rPr lang="en-US" smtClean="0"/>
              <a:t>12/18/2025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32224-19AE-8EFC-396E-6CB42589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953C-5C46-A903-5416-4A6657B0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96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D5F7F-72F5-2948-77EB-E2A03C85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A7B41-EB35-42D5-59A4-8E2C58E69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82F2-5C66-69BC-719C-ADFE8719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2FC17C-A7F4-41E4-827F-35D10F844337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9CBAC-3BF4-604B-79EA-E5D6C3B65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329A-0D86-3614-875A-4CDE91482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542FC17C-A7F4-41E4-827F-35D10F844337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6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3592362_Multi-Objective_Sustainable_Truck_Scheduling_in_a_Rail-Road_Physical_Internet_Cross-Docking_Hub_Considering_Energy_Consump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comments" Target="../comments/comment1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3592362_Multi-Objective_Sustainable_Truck_Scheduling_in_a_Rail-Road_Physical_Internet_Cross-Docking_Hub_Considering_Energy_Consump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hpe.com/emea_europe/en/hpe-proliant-dl385-gen11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2.png"/><Relationship Id="rId7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3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65752" y="6362724"/>
            <a:ext cx="6044497" cy="5473017"/>
          </a:xfrm>
          <a:custGeom>
            <a:avLst/>
            <a:gdLst/>
            <a:ahLst/>
            <a:cxnLst/>
            <a:rect l="l" t="t" r="r" b="b"/>
            <a:pathLst>
              <a:path w="6044497" h="5473017">
                <a:moveTo>
                  <a:pt x="6044496" y="0"/>
                </a:moveTo>
                <a:lnTo>
                  <a:pt x="0" y="0"/>
                </a:lnTo>
                <a:lnTo>
                  <a:pt x="0" y="5473017"/>
                </a:lnTo>
                <a:lnTo>
                  <a:pt x="6044496" y="5473017"/>
                </a:lnTo>
                <a:lnTo>
                  <a:pt x="6044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10985250" y="9051607"/>
            <a:ext cx="533830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Experimental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3619500"/>
            <a:ext cx="9193265" cy="127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GB" sz="37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COST OPTIMIZATION IN PI CROSS-DOCK NETWORKS USING GENETIC ALGORITHMS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5524500"/>
            <a:ext cx="693430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Master 2 Réseaux et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système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autonomes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,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paris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cité</a:t>
            </a:r>
            <a:endParaRPr lang="en-GB" sz="2099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6134100"/>
            <a:ext cx="377327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Presented by Zineb Taieb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6972300"/>
            <a:ext cx="3773270" cy="14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Supervisors: </a:t>
            </a:r>
          </a:p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 Hassine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Moungla</a:t>
            </a:r>
            <a:endParaRPr lang="en-GB" sz="2100" noProof="0" dirty="0">
              <a:solidFill>
                <a:srgbClr val="000000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Mme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Essghaier</a:t>
            </a: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Fatma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 Allaoui Hamid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06000" y="3162300"/>
            <a:ext cx="7879236" cy="5866196"/>
            <a:chOff x="0" y="0"/>
            <a:chExt cx="950469" cy="707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0469" cy="707637"/>
            </a:xfrm>
            <a:custGeom>
              <a:avLst/>
              <a:gdLst/>
              <a:ahLst/>
              <a:cxnLst/>
              <a:rect l="l" t="t" r="r" b="b"/>
              <a:pathLst>
                <a:path w="950469" h="707637">
                  <a:moveTo>
                    <a:pt x="58954" y="0"/>
                  </a:moveTo>
                  <a:lnTo>
                    <a:pt x="891514" y="0"/>
                  </a:lnTo>
                  <a:cubicBezTo>
                    <a:pt x="924074" y="0"/>
                    <a:pt x="950469" y="26395"/>
                    <a:pt x="950469" y="58954"/>
                  </a:cubicBezTo>
                  <a:lnTo>
                    <a:pt x="950469" y="648682"/>
                  </a:lnTo>
                  <a:cubicBezTo>
                    <a:pt x="950469" y="664318"/>
                    <a:pt x="944257" y="679313"/>
                    <a:pt x="933201" y="690369"/>
                  </a:cubicBezTo>
                  <a:cubicBezTo>
                    <a:pt x="922145" y="701425"/>
                    <a:pt x="907150" y="707637"/>
                    <a:pt x="891514" y="707637"/>
                  </a:cubicBezTo>
                  <a:lnTo>
                    <a:pt x="58954" y="707637"/>
                  </a:lnTo>
                  <a:cubicBezTo>
                    <a:pt x="43319" y="707637"/>
                    <a:pt x="28323" y="701425"/>
                    <a:pt x="17267" y="690369"/>
                  </a:cubicBezTo>
                  <a:cubicBezTo>
                    <a:pt x="6211" y="679313"/>
                    <a:pt x="0" y="664318"/>
                    <a:pt x="0" y="648682"/>
                  </a:cubicBezTo>
                  <a:lnTo>
                    <a:pt x="0" y="58954"/>
                  </a:lnTo>
                  <a:cubicBezTo>
                    <a:pt x="0" y="43319"/>
                    <a:pt x="6211" y="28323"/>
                    <a:pt x="17267" y="17267"/>
                  </a:cubicBezTo>
                  <a:cubicBezTo>
                    <a:pt x="28323" y="6211"/>
                    <a:pt x="43319" y="0"/>
                    <a:pt x="58954" y="0"/>
                  </a:cubicBezTo>
                  <a:close/>
                </a:path>
              </a:pathLst>
            </a:custGeom>
            <a:blipFill>
              <a:blip r:embed="rId4"/>
              <a:stretch>
                <a:fillRect l="-5838" r="-5838"/>
              </a:stretch>
            </a:blipFill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494556-7F89-208E-CF0D-1733C047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C09D70-F628-7744-576C-3FDA8692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</a:t>
            </a:fld>
            <a:endParaRPr lang="en-GB" noProof="0" dirty="0"/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D17A16B4-3AF3-4E0B-5A9A-44004B6B1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"/>
            <a:ext cx="5867400" cy="1847144"/>
          </a:xfrm>
          <a:prstGeom prst="rect">
            <a:avLst/>
          </a:prstGeom>
        </p:spPr>
      </p:pic>
      <p:pic>
        <p:nvPicPr>
          <p:cNvPr id="16" name="Picture 15" descr="A blue oval with a black background&#10;&#10;AI-generated content may be incorrect.">
            <a:extLst>
              <a:ext uri="{FF2B5EF4-FFF2-40B4-BE49-F238E27FC236}">
                <a16:creationId xmlns:a16="http://schemas.microsoft.com/office/drawing/2014/main" id="{AD406051-8656-D8D4-C2CE-245B676B9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058"/>
            <a:ext cx="2476500" cy="2476500"/>
          </a:xfrm>
          <a:prstGeom prst="rect">
            <a:avLst/>
          </a:prstGeom>
        </p:spPr>
      </p:pic>
      <p:pic>
        <p:nvPicPr>
          <p:cNvPr id="18" name="Picture 17" descr="A logo with blue and orange letters&#10;&#10;AI-generated content may be incorrect.">
            <a:extLst>
              <a:ext uri="{FF2B5EF4-FFF2-40B4-BE49-F238E27FC236}">
                <a16:creationId xmlns:a16="http://schemas.microsoft.com/office/drawing/2014/main" id="{647000EB-E61B-00BC-588B-4E739C870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0"/>
            <a:ext cx="3169920" cy="264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40E2-6FF7-11E4-854D-EF09CB7E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A58CF16-70D8-2624-C736-CEA35820714F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A764EA-96BB-A67B-CC13-BABD9955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27ADC9-4D57-1FBE-03FB-10B2F330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186728-A9AA-8228-6BD1-AD2CE4F52D0A}"/>
              </a:ext>
            </a:extLst>
          </p:cNvPr>
          <p:cNvSpPr/>
          <p:nvPr/>
        </p:nvSpPr>
        <p:spPr>
          <a:xfrm>
            <a:off x="12115800" y="0"/>
            <a:ext cx="6172200" cy="152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AEA169-261A-CB04-3034-D7D9F01F438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866C025-B066-4310-AB32-DE271108886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FE341-D4A9-7E53-7860-7814DEB6059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24030AC3-67AF-8AC1-C167-E92911B8DAE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8E965AFB-D715-F4FA-8884-6663F1F46CC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6ADF376-1249-5113-CE2F-6A46F6A302D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9BCC8-8463-1252-BDCA-A5FBC9F3F82C}"/>
              </a:ext>
            </a:extLst>
          </p:cNvPr>
          <p:cNvSpPr txBox="1"/>
          <p:nvPr/>
        </p:nvSpPr>
        <p:spPr>
          <a:xfrm>
            <a:off x="12344400" y="461148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Why GA ?</a:t>
            </a:r>
          </a:p>
        </p:txBody>
      </p:sp>
      <p:pic>
        <p:nvPicPr>
          <p:cNvPr id="5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DDCCDA9C-1F3C-0041-A41F-6AE52679F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95500"/>
            <a:ext cx="1066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7AA91-7023-A8CB-7702-B7442DF7EB55}"/>
              </a:ext>
            </a:extLst>
          </p:cNvPr>
          <p:cNvSpPr txBox="1"/>
          <p:nvPr/>
        </p:nvSpPr>
        <p:spPr>
          <a:xfrm>
            <a:off x="3733800" y="2477184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Not </a:t>
            </a:r>
            <a:r>
              <a:rPr lang="fr-FR" sz="3600" dirty="0" err="1"/>
              <a:t>Prolem</a:t>
            </a:r>
            <a:r>
              <a:rPr lang="fr-FR" sz="3600" dirty="0"/>
              <a:t> </a:t>
            </a:r>
            <a:r>
              <a:rPr lang="fr-FR" sz="3600" dirty="0" err="1"/>
              <a:t>specific</a:t>
            </a:r>
            <a:endParaRPr lang="fr-F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BBF24-D613-5680-B4D1-5BC23873C593}"/>
              </a:ext>
            </a:extLst>
          </p:cNvPr>
          <p:cNvSpPr txBox="1"/>
          <p:nvPr/>
        </p:nvSpPr>
        <p:spPr>
          <a:xfrm>
            <a:off x="3657600" y="3963156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Scalability</a:t>
            </a:r>
            <a:endParaRPr lang="fr-FR" sz="3600" dirty="0"/>
          </a:p>
        </p:txBody>
      </p:sp>
      <p:pic>
        <p:nvPicPr>
          <p:cNvPr id="11" name="Picture 10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BAF3A9B6-FF6C-3B60-8399-FBEB46BEA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19500"/>
            <a:ext cx="1066800" cy="106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05EC0-825E-B8A9-24DB-37D85718ABBA}"/>
              </a:ext>
            </a:extLst>
          </p:cNvPr>
          <p:cNvSpPr txBox="1"/>
          <p:nvPr/>
        </p:nvSpPr>
        <p:spPr>
          <a:xfrm>
            <a:off x="3581400" y="56007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Hybridization</a:t>
            </a:r>
            <a:endParaRPr lang="fr-FR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D22A7-5DA9-EF95-1FFE-7BCF264437C2}"/>
              </a:ext>
            </a:extLst>
          </p:cNvPr>
          <p:cNvSpPr txBox="1"/>
          <p:nvPr/>
        </p:nvSpPr>
        <p:spPr>
          <a:xfrm>
            <a:off x="3505200" y="71247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Flexibility</a:t>
            </a:r>
            <a:r>
              <a:rPr lang="fr-FR" sz="3600" dirty="0"/>
              <a:t> and </a:t>
            </a:r>
            <a:r>
              <a:rPr lang="fr-FR" sz="3600" dirty="0" err="1"/>
              <a:t>adaptability</a:t>
            </a:r>
            <a:endParaRPr lang="fr-FR" sz="3600" dirty="0"/>
          </a:p>
        </p:txBody>
      </p:sp>
      <p:pic>
        <p:nvPicPr>
          <p:cNvPr id="27" name="Picture 26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58CCEFED-1319-84A0-7162-B19B582A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143500"/>
            <a:ext cx="1066800" cy="1066800"/>
          </a:xfrm>
          <a:prstGeom prst="rect">
            <a:avLst/>
          </a:prstGeom>
        </p:spPr>
      </p:pic>
      <p:pic>
        <p:nvPicPr>
          <p:cNvPr id="28" name="Picture 27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8DC86DC3-6F04-2862-30B4-84E4ED1D9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667500"/>
            <a:ext cx="1066800" cy="1066800"/>
          </a:xfrm>
          <a:prstGeom prst="rect">
            <a:avLst/>
          </a:prstGeom>
        </p:spPr>
      </p:pic>
      <p:pic>
        <p:nvPicPr>
          <p:cNvPr id="2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8246EEA6-66C7-462C-8C86-FBE346614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191500"/>
            <a:ext cx="1066800" cy="1066800"/>
          </a:xfrm>
          <a:prstGeom prst="rect">
            <a:avLst/>
          </a:prstGeom>
        </p:spPr>
      </p:pic>
      <p:sp>
        <p:nvSpPr>
          <p:cNvPr id="30" name="TextBox 8">
            <a:extLst>
              <a:ext uri="{FF2B5EF4-FFF2-40B4-BE49-F238E27FC236}">
                <a16:creationId xmlns:a16="http://schemas.microsoft.com/office/drawing/2014/main" id="{42EE63F4-0C5B-4C1A-80B2-DC970964389D}"/>
              </a:ext>
            </a:extLst>
          </p:cNvPr>
          <p:cNvSpPr txBox="1"/>
          <p:nvPr/>
        </p:nvSpPr>
        <p:spPr>
          <a:xfrm>
            <a:off x="3429000" y="8573184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Integer data </a:t>
            </a:r>
            <a:r>
              <a:rPr lang="fr-FR" sz="3600" dirty="0" err="1"/>
              <a:t>representation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68939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020036" y="2060628"/>
            <a:ext cx="8315155" cy="8051181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FFB4-A304-D2A1-6ECF-022EF399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A16F-CE47-5D82-8D06-7737A96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FF399-B43C-1B29-C1D1-2B093E755EAF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90365-3484-D5C1-601C-14D7E2DE7F6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BF901A5-9FFA-AADE-AD9F-CF0C7E706CE8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4954EC5-128A-4053-C9FC-9CE8BB069AE7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8F7D44C-9791-05F6-9D1D-6A9B2263915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D76AD4E-C9B3-7FB5-D1C7-39F761D74FB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algorithm cycle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CFF78C0-1DB8-04D8-E45C-A6069EE4DA6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B59CE95C-BF28-5854-F540-C92217B7D58B}"/>
              </a:ext>
            </a:extLst>
          </p:cNvPr>
          <p:cNvSpPr txBox="1"/>
          <p:nvPr/>
        </p:nvSpPr>
        <p:spPr>
          <a:xfrm>
            <a:off x="2286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Genetic Algorithm (GA)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3EBDE1C2-3E56-CB35-341E-61105E46BB7B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22669" y="1089394"/>
            <a:ext cx="4265331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2171700"/>
            <a:ext cx="14859000" cy="4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79" lvl="1" algn="just">
              <a:lnSpc>
                <a:spcPts val="3359"/>
              </a:lnSpc>
              <a:spcBef>
                <a:spcPct val="0"/>
              </a:spcBef>
            </a:pP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A 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chromosome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 represents a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solution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, each block represents a truck and its assignments.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94FAA-D270-DCD1-125B-876BEA7B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17051-9792-5934-2796-E5907268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19B41-DAD4-AF74-8869-3B6BECED9F4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E1D015-C270-2C32-FE4E-3057D6876C10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59DFEA6B-03F1-D0F2-0B0C-539619821DEC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3B94842-4253-4D49-CCAB-D3C6D7E08420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4616B9F-E55B-B90B-4807-FAAFC25485B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6DB52-BEA4-2BFC-75DA-84E367000C55}"/>
              </a:ext>
            </a:extLst>
          </p:cNvPr>
          <p:cNvSpPr txBox="1"/>
          <p:nvPr/>
        </p:nvSpPr>
        <p:spPr>
          <a:xfrm>
            <a:off x="12420600" y="233252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Genetic algorithm cycle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8C9609B-4113-A589-80A8-6E4AB1CFBADA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Chromosome design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AEA0E950-3303-167F-8166-D42116CC1E34}"/>
              </a:ext>
            </a:extLst>
          </p:cNvPr>
          <p:cNvSpPr txBox="1"/>
          <p:nvPr/>
        </p:nvSpPr>
        <p:spPr>
          <a:xfrm>
            <a:off x="2286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GA</a:t>
            </a: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) Genetic Algorithm (</a:t>
            </a:r>
            <a:endParaRPr lang="en-GB" sz="2935" noProof="0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4AA1793E-8766-2D59-3E08-130D0D591FCA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5873C1-F51F-354E-A082-59052E55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30852"/>
              </p:ext>
            </p:extLst>
          </p:nvPr>
        </p:nvGraphicFramePr>
        <p:xfrm>
          <a:off x="1752600" y="3619500"/>
          <a:ext cx="14706608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508953920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186943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47370972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6032827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3784892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7431704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276694253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6582710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41604668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25397896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552324999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9075484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9135633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29036054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7579036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81545077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[ 4 ]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[ 1,2]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29345"/>
                  </a:ext>
                </a:extLst>
              </a:tr>
            </a:tbl>
          </a:graphicData>
        </a:graphic>
      </p:graphicFrame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8E946804-1E8A-D207-C045-C43040029A7A}"/>
              </a:ext>
            </a:extLst>
          </p:cNvPr>
          <p:cNvSpPr/>
          <p:nvPr/>
        </p:nvSpPr>
        <p:spPr>
          <a:xfrm>
            <a:off x="18288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1</a:t>
            </a:r>
          </a:p>
          <a:p>
            <a:pPr algn="ctr"/>
            <a:r>
              <a:rPr lang="fr-FR" sz="2800" dirty="0"/>
              <a:t>Dock Position: 14</a:t>
            </a:r>
          </a:p>
          <a:p>
            <a:pPr algn="ctr"/>
            <a:r>
              <a:rPr lang="fr-FR" sz="2800" dirty="0"/>
              <a:t>Container : 4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E0BAFA34-107D-C000-AFAE-BE4B7BE34A2B}"/>
              </a:ext>
            </a:extLst>
          </p:cNvPr>
          <p:cNvSpPr/>
          <p:nvPr/>
        </p:nvSpPr>
        <p:spPr>
          <a:xfrm>
            <a:off x="55626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2</a:t>
            </a:r>
          </a:p>
          <a:p>
            <a:pPr algn="ctr"/>
            <a:r>
              <a:rPr lang="fr-FR" sz="2800" dirty="0"/>
              <a:t>Dock Position: 2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7800B57C-A2B8-B258-D35F-1E9CA12A5BA8}"/>
              </a:ext>
            </a:extLst>
          </p:cNvPr>
          <p:cNvSpPr/>
          <p:nvPr/>
        </p:nvSpPr>
        <p:spPr>
          <a:xfrm>
            <a:off x="92202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3</a:t>
            </a:r>
          </a:p>
          <a:p>
            <a:pPr algn="ctr"/>
            <a:r>
              <a:rPr lang="fr-FR" sz="2800" dirty="0"/>
              <a:t>Dock Position : 4</a:t>
            </a:r>
          </a:p>
          <a:p>
            <a:pPr algn="ctr"/>
            <a:r>
              <a:rPr lang="fr-FR" sz="2800" dirty="0"/>
              <a:t>Container : 1 and 2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95AB7D5C-0C3D-5D71-E20C-C44A6796A732}"/>
              </a:ext>
            </a:extLst>
          </p:cNvPr>
          <p:cNvSpPr/>
          <p:nvPr/>
        </p:nvSpPr>
        <p:spPr>
          <a:xfrm>
            <a:off x="129540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4</a:t>
            </a:r>
          </a:p>
          <a:p>
            <a:pPr algn="ctr"/>
            <a:r>
              <a:rPr lang="fr-FR" sz="2800" dirty="0"/>
              <a:t>Dock Position : 10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7E908-89C1-E24C-259A-D7235EF9816D}"/>
              </a:ext>
            </a:extLst>
          </p:cNvPr>
          <p:cNvSpPr txBox="1"/>
          <p:nvPr/>
        </p:nvSpPr>
        <p:spPr>
          <a:xfrm>
            <a:off x="1371600" y="6896100"/>
            <a:ext cx="1021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Truck id : </a:t>
            </a:r>
            <a:r>
              <a:rPr lang="fr-FR" sz="2800" dirty="0" err="1"/>
              <a:t>Number</a:t>
            </a:r>
            <a:r>
              <a:rPr lang="fr-FR" sz="2800" dirty="0"/>
              <a:t> to </a:t>
            </a:r>
            <a:r>
              <a:rPr lang="fr-FR" sz="2800" dirty="0" err="1"/>
              <a:t>identify</a:t>
            </a:r>
            <a:r>
              <a:rPr lang="fr-FR" sz="2800" dirty="0"/>
              <a:t> a truck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Dock position : Position of the truck in the Road part of the cross dock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Container : the container id </a:t>
            </a:r>
            <a:r>
              <a:rPr lang="fr-FR" sz="2800" dirty="0" err="1"/>
              <a:t>assigned</a:t>
            </a:r>
            <a:r>
              <a:rPr lang="fr-FR" sz="2800" dirty="0"/>
              <a:t> to the truck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3397582" y="1967861"/>
            <a:ext cx="375508" cy="400543"/>
          </a:xfrm>
          <a:custGeom>
            <a:avLst/>
            <a:gdLst/>
            <a:ahLst/>
            <a:cxnLst/>
            <a:rect l="l" t="t" r="r" b="b"/>
            <a:pathLst>
              <a:path w="636024" h="511144">
                <a:moveTo>
                  <a:pt x="0" y="0"/>
                </a:moveTo>
                <a:lnTo>
                  <a:pt x="636023" y="0"/>
                </a:lnTo>
                <a:lnTo>
                  <a:pt x="636023" y="511144"/>
                </a:lnTo>
                <a:lnTo>
                  <a:pt x="0" y="51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2264673" y="1928063"/>
            <a:ext cx="3395454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Objective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F98BDE7-8763-B9A1-905C-EA6C9486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9A34E5-0F08-7073-C382-50443B4B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6B499-5CDE-6857-D1ED-100120FB21FB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966E1-1DB6-0443-E32B-98B3AC267F0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F11BCFF5-7136-95A3-4756-D69679B20F0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431E7-FA6C-9852-0EC6-D4B468F27FD5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94FFCE9-386D-2B5E-2A49-87E804A0E9E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FB63258-9CEA-F325-4B27-695E33D37E3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724CA-4E3A-4B7B-8684-FFA381447A3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FA90F2B-EB86-FF18-CA46-48BC143104A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Objective Function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8873ABE9-0646-6757-E5EE-6FDE203C6D9A}"/>
              </a:ext>
            </a:extLst>
          </p:cNvPr>
          <p:cNvSpPr txBox="1"/>
          <p:nvPr/>
        </p:nvSpPr>
        <p:spPr>
          <a:xfrm>
            <a:off x="15834707" y="28464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Constraints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46B196-E8EA-7F0A-DDA7-414D6FF1394F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8F302C4-68A0-4224-8270-CD90AEB23936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/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blipFill>
                <a:blip r:embed="rId4"/>
                <a:stretch>
                  <a:fillRect l="-2270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/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blipFill>
                <a:blip r:embed="rId5"/>
                <a:stretch>
                  <a:fillRect l="-2362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/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/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/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𝑢𝑠𝑖𝑛𝑔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blipFill>
                <a:blip r:embed="rId8"/>
                <a:stretch>
                  <a:fillRect l="-1681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/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/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𝑡𝑟𝑎𝑛𝑠𝑝𝑜𝑟𝑡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blipFill>
                <a:blip r:embed="rId10"/>
                <a:stretch>
                  <a:fillRect l="-1114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/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𝑠𝑤𝑒𝑝𝑡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𝑟𝑒𝑎𝑐h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blipFill>
                <a:blip r:embed="rId11"/>
                <a:stretch>
                  <a:fillRect l="-355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/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blipFill>
                <a:blip r:embed="rId12"/>
                <a:stretch>
                  <a:fillRect l="-656" r="-109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/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𝑟𝑎𝑖𝑙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blipFill>
                <a:blip r:embed="rId13"/>
                <a:stretch>
                  <a:fillRect l="-1790" t="-444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/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blipFill>
                <a:blip r:embed="rId14"/>
                <a:stretch>
                  <a:fillRect l="-1854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/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blipFill>
                <a:blip r:embed="rId15"/>
                <a:stretch>
                  <a:fillRect l="-1818" t="-4444" r="-130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/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blipFill>
                <a:blip r:embed="rId16"/>
                <a:stretch>
                  <a:fillRect l="-286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ZoneTexte 47">
            <a:extLst>
              <a:ext uri="{FF2B5EF4-FFF2-40B4-BE49-F238E27FC236}">
                <a16:creationId xmlns:a16="http://schemas.microsoft.com/office/drawing/2014/main" id="{84336E9B-25CF-4A7A-8E15-72BC00CEEAFC}"/>
              </a:ext>
            </a:extLst>
          </p:cNvPr>
          <p:cNvSpPr txBox="1"/>
          <p:nvPr/>
        </p:nvSpPr>
        <p:spPr>
          <a:xfrm>
            <a:off x="356163" y="3573863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Parameters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: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DA1361C-3AC8-4188-B4F1-D89890281567}"/>
              </a:ext>
            </a:extLst>
          </p:cNvPr>
          <p:cNvSpPr txBox="1"/>
          <p:nvPr/>
        </p:nvSpPr>
        <p:spPr>
          <a:xfrm>
            <a:off x="280019" y="7770935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variables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/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blipFill>
                <a:blip r:embed="rId17"/>
                <a:stretch>
                  <a:fillRect l="-398" t="-4444" r="-39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/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blipFill>
                <a:blip r:embed="rId18"/>
                <a:stretch>
                  <a:fillRect l="-526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/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𝑙𝑎𝑟𝑔𝑒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blipFill>
                <a:blip r:embed="rId19"/>
                <a:stretch>
                  <a:fillRect l="-3976" t="-2222" r="-61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/>
              <p:nvPr/>
            </p:nvSpPr>
            <p:spPr>
              <a:xfrm>
                <a:off x="9797385" y="8536464"/>
                <a:ext cx="50533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85" y="8536464"/>
                <a:ext cx="5053303" cy="276999"/>
              </a:xfrm>
              <a:prstGeom prst="rect">
                <a:avLst/>
              </a:prstGeom>
              <a:blipFill>
                <a:blip r:embed="rId20"/>
                <a:stretch>
                  <a:fillRect l="-2171" t="-2174" r="-76236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Image 55">
            <a:extLst>
              <a:ext uri="{FF2B5EF4-FFF2-40B4-BE49-F238E27FC236}">
                <a16:creationId xmlns:a16="http://schemas.microsoft.com/office/drawing/2014/main" id="{59236A3B-A098-47BE-943C-B94A310A88B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18464" b="29012"/>
          <a:stretch/>
        </p:blipFill>
        <p:spPr>
          <a:xfrm>
            <a:off x="9442786" y="2890911"/>
            <a:ext cx="8849923" cy="3915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/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blipFill>
                <a:blip r:embed="rId22"/>
                <a:stretch>
                  <a:fillRect l="-22500" r="-10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/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blipFill>
                <a:blip r:embed="rId23"/>
                <a:stretch>
                  <a:fillRect l="-12500" r="-7813" b="-2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ccolade ouvrante 60">
            <a:extLst>
              <a:ext uri="{FF2B5EF4-FFF2-40B4-BE49-F238E27FC236}">
                <a16:creationId xmlns:a16="http://schemas.microsoft.com/office/drawing/2014/main" id="{9A13FC9A-F0A0-42F9-BDC7-A456512950D4}"/>
              </a:ext>
            </a:extLst>
          </p:cNvPr>
          <p:cNvSpPr/>
          <p:nvPr/>
        </p:nvSpPr>
        <p:spPr>
          <a:xfrm>
            <a:off x="10433591" y="4076088"/>
            <a:ext cx="353424" cy="13578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/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blipFill>
                <a:blip r:embed="rId24"/>
                <a:stretch>
                  <a:fillRect l="-33333" r="-23333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23">
            <a:extLst>
              <a:ext uri="{FF2B5EF4-FFF2-40B4-BE49-F238E27FC236}">
                <a16:creationId xmlns:a16="http://schemas.microsoft.com/office/drawing/2014/main" id="{3B67A85F-BE29-4490-9DF1-ADF61DEDC4DF}"/>
              </a:ext>
            </a:extLst>
          </p:cNvPr>
          <p:cNvSpPr txBox="1"/>
          <p:nvPr/>
        </p:nvSpPr>
        <p:spPr>
          <a:xfrm>
            <a:off x="9372182" y="6643366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0" dirty="0"/>
              <a:t>Physical Internet cross dock sorter [1]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FDCF500-0108-4334-AD62-1FE66F64E7E2}"/>
              </a:ext>
            </a:extLst>
          </p:cNvPr>
          <p:cNvSpPr txBox="1"/>
          <p:nvPr/>
        </p:nvSpPr>
        <p:spPr>
          <a:xfrm>
            <a:off x="8311396" y="2004781"/>
            <a:ext cx="99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And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FC4455-5705-4D0C-A477-8452162CEC58}"/>
              </a:ext>
            </a:extLst>
          </p:cNvPr>
          <p:cNvSpPr txBox="1"/>
          <p:nvPr/>
        </p:nvSpPr>
        <p:spPr>
          <a:xfrm>
            <a:off x="13230980" y="2353590"/>
            <a:ext cx="54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457200" y="2247900"/>
            <a:ext cx="5791200" cy="5638800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2F0CCB8-4E66-4724-B30D-A15DA3F9475B}"/>
              </a:ext>
            </a:extLst>
          </p:cNvPr>
          <p:cNvSpPr txBox="1"/>
          <p:nvPr/>
        </p:nvSpPr>
        <p:spPr>
          <a:xfrm>
            <a:off x="6661913" y="2934201"/>
            <a:ext cx="1009815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Key </a:t>
            </a:r>
            <a:r>
              <a:rPr lang="fr-FR" sz="3600" dirty="0" err="1"/>
              <a:t>step</a:t>
            </a:r>
            <a:r>
              <a:rPr lang="fr-FR" sz="3600" dirty="0"/>
              <a:t> in the </a:t>
            </a:r>
            <a:r>
              <a:rPr lang="fr-FR" sz="3600" dirty="0" err="1"/>
              <a:t>Genetic</a:t>
            </a:r>
            <a:r>
              <a:rPr lang="fr-FR" sz="3600" dirty="0"/>
              <a:t> </a:t>
            </a:r>
            <a:r>
              <a:rPr lang="fr-FR" sz="3600" dirty="0" err="1"/>
              <a:t>Algorithm</a:t>
            </a:r>
            <a:r>
              <a:rPr lang="fr-FR" sz="3600" dirty="0"/>
              <a:t> </a:t>
            </a:r>
            <a:r>
              <a:rPr lang="fr-FR" sz="3600" dirty="0" err="1"/>
              <a:t>loop</a:t>
            </a:r>
            <a:endParaRPr lang="fr-FR" sz="3600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BF4FC37-E995-4CCB-965E-018F3B599D22}"/>
              </a:ext>
            </a:extLst>
          </p:cNvPr>
          <p:cNvSpPr txBox="1"/>
          <p:nvPr/>
        </p:nvSpPr>
        <p:spPr>
          <a:xfrm>
            <a:off x="6576394" y="6180464"/>
            <a:ext cx="100981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Evaluation </a:t>
            </a:r>
            <a:r>
              <a:rPr lang="fr-FR" sz="3600" dirty="0" err="1"/>
              <a:t>tool</a:t>
            </a:r>
            <a:endParaRPr lang="fr-FR" sz="3600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097FC763-B300-4C09-BAA9-8AC9E8E130CE}"/>
              </a:ext>
            </a:extLst>
          </p:cNvPr>
          <p:cNvSpPr txBox="1"/>
          <p:nvPr/>
        </p:nvSpPr>
        <p:spPr>
          <a:xfrm>
            <a:off x="6589645" y="4203468"/>
            <a:ext cx="1009815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Inspired</a:t>
            </a:r>
            <a:r>
              <a:rPr lang="fr-FR" sz="3600" dirty="0"/>
              <a:t> by </a:t>
            </a:r>
            <a:r>
              <a:rPr lang="fr-FR" sz="3600" dirty="0" err="1"/>
              <a:t>natural</a:t>
            </a:r>
            <a:r>
              <a:rPr lang="fr-FR" sz="3600" dirty="0"/>
              <a:t> </a:t>
            </a:r>
            <a:r>
              <a:rPr lang="fr-FR" sz="3600" dirty="0" err="1"/>
              <a:t>selection</a:t>
            </a:r>
            <a:r>
              <a:rPr lang="fr-FR" sz="3600" dirty="0"/>
              <a:t> process in </a:t>
            </a:r>
            <a:r>
              <a:rPr lang="en-GB" sz="3600" dirty="0"/>
              <a:t>Evolutionary</a:t>
            </a:r>
            <a:r>
              <a:rPr lang="fr-FR" sz="3600" dirty="0"/>
              <a:t> </a:t>
            </a:r>
            <a:r>
              <a:rPr lang="fr-FR" sz="3600" dirty="0" err="1"/>
              <a:t>therory</a:t>
            </a:r>
            <a:endParaRPr lang="fr-FR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060378" y="3085386"/>
            <a:ext cx="2875744" cy="2436700"/>
          </a:xfrm>
          <a:custGeom>
            <a:avLst/>
            <a:gdLst/>
            <a:ahLst/>
            <a:cxnLst/>
            <a:rect l="l" t="t" r="r" b="b"/>
            <a:pathLst>
              <a:path w="2875744" h="2436700">
                <a:moveTo>
                  <a:pt x="0" y="0"/>
                </a:moveTo>
                <a:lnTo>
                  <a:pt x="2875745" y="0"/>
                </a:lnTo>
                <a:lnTo>
                  <a:pt x="2875745" y="2436700"/>
                </a:lnTo>
                <a:lnTo>
                  <a:pt x="0" y="243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61" t="-54050" r="-318352" b="-56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>
            <a:off x="11867719" y="5967345"/>
            <a:ext cx="2720884" cy="2469374"/>
          </a:xfrm>
          <a:custGeom>
            <a:avLst/>
            <a:gdLst/>
            <a:ahLst/>
            <a:cxnLst/>
            <a:rect l="l" t="t" r="r" b="b"/>
            <a:pathLst>
              <a:path w="2720884" h="2469374">
                <a:moveTo>
                  <a:pt x="0" y="0"/>
                </a:moveTo>
                <a:lnTo>
                  <a:pt x="2720884" y="0"/>
                </a:lnTo>
                <a:lnTo>
                  <a:pt x="2720884" y="2469374"/>
                </a:lnTo>
                <a:lnTo>
                  <a:pt x="0" y="246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605" t="-65783" r="-25495" b="-5079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reeform 7"/>
          <p:cNvSpPr/>
          <p:nvPr/>
        </p:nvSpPr>
        <p:spPr>
          <a:xfrm>
            <a:off x="7211192" y="5882651"/>
            <a:ext cx="2574116" cy="2236527"/>
          </a:xfrm>
          <a:custGeom>
            <a:avLst/>
            <a:gdLst/>
            <a:ahLst/>
            <a:cxnLst/>
            <a:rect l="l" t="t" r="r" b="b"/>
            <a:pathLst>
              <a:path w="2574116" h="2236527">
                <a:moveTo>
                  <a:pt x="0" y="0"/>
                </a:moveTo>
                <a:lnTo>
                  <a:pt x="2574116" y="0"/>
                </a:lnTo>
                <a:lnTo>
                  <a:pt x="2574116" y="2236527"/>
                </a:lnTo>
                <a:lnTo>
                  <a:pt x="0" y="223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18" t="-67589" r="-234602" b="-53071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11803499" y="3215382"/>
            <a:ext cx="2720884" cy="2176707"/>
          </a:xfrm>
          <a:custGeom>
            <a:avLst/>
            <a:gdLst/>
            <a:ahLst/>
            <a:cxnLst/>
            <a:rect l="l" t="t" r="r" b="b"/>
            <a:pathLst>
              <a:path w="2720884" h="2176707">
                <a:moveTo>
                  <a:pt x="0" y="0"/>
                </a:moveTo>
                <a:lnTo>
                  <a:pt x="2720884" y="0"/>
                </a:lnTo>
                <a:lnTo>
                  <a:pt x="2720884" y="2176707"/>
                </a:lnTo>
                <a:lnTo>
                  <a:pt x="0" y="217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67" t="-67192" r="-123936" b="-66707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925328" y="233422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1883230" y="4270610"/>
            <a:ext cx="3886199" cy="1696735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998" t="-229167" r="-2" b="-208595"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83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5969" y="4627693"/>
            <a:ext cx="612707" cy="612707"/>
          </a:xfrm>
          <a:custGeom>
            <a:avLst/>
            <a:gdLst/>
            <a:ahLst/>
            <a:cxnLst/>
            <a:rect l="l" t="t" r="r" b="b"/>
            <a:pathLst>
              <a:path w="612707" h="612707">
                <a:moveTo>
                  <a:pt x="0" y="0"/>
                </a:moveTo>
                <a:lnTo>
                  <a:pt x="612707" y="0"/>
                </a:lnTo>
                <a:lnTo>
                  <a:pt x="612707" y="612707"/>
                </a:lnTo>
                <a:lnTo>
                  <a:pt x="0" y="61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2055507" y="2731947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818694" y="6067930"/>
            <a:ext cx="12464118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a multi-objective optimization problem (with more than two objectives) be effectively transformed into a single-objective formulation that remains representative of all objectives and suitable for evaluation by a genetic algorithm?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4408" y="3216396"/>
            <a:ext cx="124641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we evaluate the fitness of individuals based on two different objectives?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4408" y="4629350"/>
            <a:ext cx="12464118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One optimal solution for an objective does not necessarily represent an optimal solution for the second objective.</a:t>
            </a:r>
          </a:p>
        </p:txBody>
      </p:sp>
      <p:sp>
        <p:nvSpPr>
          <p:cNvPr id="9" name="Freeform 9"/>
          <p:cNvSpPr/>
          <p:nvPr/>
        </p:nvSpPr>
        <p:spPr>
          <a:xfrm>
            <a:off x="1886008" y="6210300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0217B8-40B4-8BB3-2E17-16C0D451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2E6115-7ED0-0483-CBD7-39303B80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0CAEE3-60CD-4C3D-9E0F-4E3C5D47DA6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5EF15A-6726-4416-BEB1-FCCB3179D3B8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05BE386-56B3-4DD1-9144-D0334D1C2A5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8B392BC0-8805-49AA-94AB-1DFF0224107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3F426703-DFC5-45CE-9AD0-669E1090E560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12FC48A-2E1A-48F1-A4CD-1E1E7FF196F9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9FAFF78-D2CB-4DD4-8132-4407FD8CB842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EEFD84B-6405-4921-B5C0-F1FEEE4AA1B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DF39191C-ADD5-4D5D-BA70-E93DF3FD32A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5E7F620-22FE-4BED-90B7-74CDB5DB0215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F432C88-E23F-477A-BA40-A16847E4526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Fitness Function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200" y="4351153"/>
            <a:ext cx="7712741" cy="4146500"/>
          </a:xfrm>
          <a:custGeom>
            <a:avLst/>
            <a:gdLst/>
            <a:ahLst/>
            <a:cxnLst/>
            <a:rect l="l" t="t" r="r" b="b"/>
            <a:pathLst>
              <a:path w="7712741" h="4146500">
                <a:moveTo>
                  <a:pt x="0" y="0"/>
                </a:moveTo>
                <a:lnTo>
                  <a:pt x="7712742" y="0"/>
                </a:lnTo>
                <a:lnTo>
                  <a:pt x="7712742" y="4146500"/>
                </a:lnTo>
                <a:lnTo>
                  <a:pt x="0" y="414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70" b="-9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219200" y="2008303"/>
            <a:ext cx="646630" cy="682623"/>
          </a:xfrm>
          <a:custGeom>
            <a:avLst/>
            <a:gdLst/>
            <a:ahLst/>
            <a:cxnLst/>
            <a:rect l="l" t="t" r="r" b="b"/>
            <a:pathLst>
              <a:path w="646630" h="682623">
                <a:moveTo>
                  <a:pt x="0" y="0"/>
                </a:moveTo>
                <a:lnTo>
                  <a:pt x="646629" y="0"/>
                </a:lnTo>
                <a:lnTo>
                  <a:pt x="646629" y="682622"/>
                </a:lnTo>
                <a:lnTo>
                  <a:pt x="0" y="68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42515" y="2200057"/>
            <a:ext cx="7454926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Approach: 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Weighted-Sum Fitness Function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801986-2BDD-5780-5367-09F69B04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4ED049-4B00-8074-9EF5-2E9C57F2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06D869-1B82-489C-9196-0E4165890DD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BBD35-4F0F-4B66-BD30-094AF8A2B60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231DD1B5-05D5-4F90-9759-1502A095EDA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93E715B1-F074-4701-8841-7F697CC3B11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FBD8682A-4056-4E6D-AD2F-CD8D6C98BC94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7540DECA-B639-478E-9746-6D025264006F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9F621BB-0732-4945-8206-9268BC0BD8F3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8CAE2404-1861-4EE8-9034-2E1D11815AFC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6F3EB4B7-554A-4FDB-B2A1-4B9C0391074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63D749E5-48FC-42E8-9682-BB5CEC85EE0A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5AD2812-2631-4621-B422-DCEC46E0EBC2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/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/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=1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/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/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1966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0D10EEC2-9FD2-48BF-B591-91F5787C94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5435159"/>
            <a:ext cx="603640" cy="603640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FB6B29F8-2D47-4716-8488-4629CB34C863}"/>
              </a:ext>
            </a:extLst>
          </p:cNvPr>
          <p:cNvSpPr txBox="1"/>
          <p:nvPr/>
        </p:nvSpPr>
        <p:spPr>
          <a:xfrm>
            <a:off x="1825643" y="5514142"/>
            <a:ext cx="668314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Simplicity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47C8575E-8BE2-4772-B16E-D4B28AE1AA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6476190"/>
            <a:ext cx="603640" cy="603640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632D1236-17C9-47CD-85AD-5214FDBE60CE}"/>
              </a:ext>
            </a:extLst>
          </p:cNvPr>
          <p:cNvSpPr txBox="1"/>
          <p:nvPr/>
        </p:nvSpPr>
        <p:spPr>
          <a:xfrm>
            <a:off x="1825643" y="6555173"/>
            <a:ext cx="668314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weights</a:t>
            </a:r>
            <a:r>
              <a:rPr lang="fr-FR" sz="2400" dirty="0"/>
              <a:t> = </a:t>
            </a:r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influance</a:t>
            </a:r>
            <a:r>
              <a:rPr lang="fr-FR" sz="2400" dirty="0"/>
              <a:t> of F1 and F2 on the total </a:t>
            </a:r>
            <a:r>
              <a:rPr lang="fr-FR" sz="2400" dirty="0" err="1"/>
              <a:t>cost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BA266-F130-1DA0-7262-2688CD49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2F12E-3A39-E9B0-16EB-F3ECC45A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080AB4E9-2FD5-499C-AB21-57B8F8F055C4}"/>
              </a:ext>
            </a:extLst>
          </p:cNvPr>
          <p:cNvSpPr/>
          <p:nvPr/>
        </p:nvSpPr>
        <p:spPr>
          <a:xfrm>
            <a:off x="304800" y="462741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A3DE1B57-CB6F-42A2-89E9-A34439A6F8AE}"/>
              </a:ext>
            </a:extLst>
          </p:cNvPr>
          <p:cNvSpPr/>
          <p:nvPr/>
        </p:nvSpPr>
        <p:spPr>
          <a:xfrm rot="10800000">
            <a:off x="2819400" y="463238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A8398E-0AA3-42D5-8DBB-536C73C6D3D5}"/>
              </a:ext>
            </a:extLst>
          </p:cNvPr>
          <p:cNvSpPr txBox="1"/>
          <p:nvPr/>
        </p:nvSpPr>
        <p:spPr>
          <a:xfrm>
            <a:off x="609600" y="4644827"/>
            <a:ext cx="2209800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Constraints in cross docking operations</a:t>
            </a:r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F79E38D9-FA23-4F3F-901A-D32B6D771A4A}"/>
              </a:ext>
            </a:extLst>
          </p:cNvPr>
          <p:cNvSpPr/>
          <p:nvPr/>
        </p:nvSpPr>
        <p:spPr>
          <a:xfrm>
            <a:off x="3052127" y="2261718"/>
            <a:ext cx="800084" cy="61722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0B3137F-B083-4C1B-A8F7-30ED08E26EC7}"/>
              </a:ext>
            </a:extLst>
          </p:cNvPr>
          <p:cNvSpPr txBox="1"/>
          <p:nvPr/>
        </p:nvSpPr>
        <p:spPr>
          <a:xfrm>
            <a:off x="3825707" y="1971017"/>
            <a:ext cx="1379115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 Assignment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B7FF59A-E308-4090-AA6D-065294B4CF00}"/>
              </a:ext>
            </a:extLst>
          </p:cNvPr>
          <p:cNvCxnSpPr>
            <a:stCxn id="21" idx="3"/>
          </p:cNvCxnSpPr>
          <p:nvPr/>
        </p:nvCxnSpPr>
        <p:spPr>
          <a:xfrm>
            <a:off x="5204822" y="2294183"/>
            <a:ext cx="717636" cy="5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73ADDDE-258F-4F80-9CB0-350E238748D0}"/>
              </a:ext>
            </a:extLst>
          </p:cNvPr>
          <p:cNvSpPr txBox="1"/>
          <p:nvPr/>
        </p:nvSpPr>
        <p:spPr>
          <a:xfrm>
            <a:off x="5922458" y="2016303"/>
            <a:ext cx="2892301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 container has only one destination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37E7DB-4EFA-4DBE-B782-784DFE6C3494}"/>
              </a:ext>
            </a:extLst>
          </p:cNvPr>
          <p:cNvSpPr txBox="1"/>
          <p:nvPr/>
        </p:nvSpPr>
        <p:spPr>
          <a:xfrm>
            <a:off x="3825707" y="3176240"/>
            <a:ext cx="1545159" cy="369332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capacity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9D414AD-7309-4E1B-8D34-34F37FFC42D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038483" y="3356678"/>
            <a:ext cx="787224" cy="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0EBBF85-A153-47CD-B9F8-99945D973190}"/>
              </a:ext>
            </a:extLst>
          </p:cNvPr>
          <p:cNvCxnSpPr>
            <a:cxnSpLocks/>
          </p:cNvCxnSpPr>
          <p:nvPr/>
        </p:nvCxnSpPr>
        <p:spPr>
          <a:xfrm>
            <a:off x="5370866" y="3366345"/>
            <a:ext cx="5515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86F2C71-864E-4B18-AD6E-C69F4634E521}"/>
              </a:ext>
            </a:extLst>
          </p:cNvPr>
          <p:cNvSpPr txBox="1"/>
          <p:nvPr/>
        </p:nvSpPr>
        <p:spPr>
          <a:xfrm>
            <a:off x="5922458" y="2966769"/>
            <a:ext cx="2892300" cy="923330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Containers assigned to truck can not exceed trucks capacity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9038180-2F6D-452E-8AF2-DBA469AAB32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064987" y="4985748"/>
            <a:ext cx="739081" cy="16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DD4AA2D2-3842-4823-B045-8983D3AF123F}"/>
              </a:ext>
            </a:extLst>
          </p:cNvPr>
          <p:cNvSpPr txBox="1"/>
          <p:nvPr/>
        </p:nvSpPr>
        <p:spPr>
          <a:xfrm>
            <a:off x="3804068" y="4678921"/>
            <a:ext cx="1545159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Destination consistency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81B5911-DA28-45E7-AAA1-326544BCE5FB}"/>
              </a:ext>
            </a:extLst>
          </p:cNvPr>
          <p:cNvSpPr txBox="1"/>
          <p:nvPr/>
        </p:nvSpPr>
        <p:spPr>
          <a:xfrm>
            <a:off x="5952275" y="4141677"/>
            <a:ext cx="2892300" cy="923330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 containers in one trucks must have the same destination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A2219DC-9F0F-4D02-929E-1E7FE25AFFC1}"/>
              </a:ext>
            </a:extLst>
          </p:cNvPr>
          <p:cNvCxnSpPr>
            <a:cxnSpLocks/>
          </p:cNvCxnSpPr>
          <p:nvPr/>
        </p:nvCxnSpPr>
        <p:spPr>
          <a:xfrm>
            <a:off x="3038483" y="7280576"/>
            <a:ext cx="7519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F992070-63B3-42CD-9B08-0D05B0BA04DB}"/>
              </a:ext>
            </a:extLst>
          </p:cNvPr>
          <p:cNvSpPr txBox="1"/>
          <p:nvPr/>
        </p:nvSpPr>
        <p:spPr>
          <a:xfrm>
            <a:off x="3803860" y="7060168"/>
            <a:ext cx="1561932" cy="369332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usage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138CC3D-F793-439B-91C8-91FB2120B91C}"/>
              </a:ext>
            </a:extLst>
          </p:cNvPr>
          <p:cNvSpPr txBox="1"/>
          <p:nvPr/>
        </p:nvSpPr>
        <p:spPr>
          <a:xfrm>
            <a:off x="6000330" y="6796062"/>
            <a:ext cx="2845711" cy="923330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is used if it has at least one container is assigned to it 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1F96D84-A3BD-4DBD-8CC8-839E349884E2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5365792" y="7244834"/>
            <a:ext cx="634538" cy="12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250EB5A-47DA-4B42-BB6F-DB4D0B6A8F73}"/>
              </a:ext>
            </a:extLst>
          </p:cNvPr>
          <p:cNvSpPr txBox="1"/>
          <p:nvPr/>
        </p:nvSpPr>
        <p:spPr>
          <a:xfrm>
            <a:off x="3884181" y="8109111"/>
            <a:ext cx="1561932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Dock Assignment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4C16843-C5A5-4BBB-9AA0-0C00B5CADEBD}"/>
              </a:ext>
            </a:extLst>
          </p:cNvPr>
          <p:cNvSpPr txBox="1"/>
          <p:nvPr/>
        </p:nvSpPr>
        <p:spPr>
          <a:xfrm>
            <a:off x="5997170" y="8030170"/>
            <a:ext cx="2802509" cy="923330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can not be at two different docks at the same time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52EC5C-FBFB-4232-85F7-B4AE3A6FB27D}"/>
              </a:ext>
            </a:extLst>
          </p:cNvPr>
          <p:cNvCxnSpPr>
            <a:cxnSpLocks/>
          </p:cNvCxnSpPr>
          <p:nvPr/>
        </p:nvCxnSpPr>
        <p:spPr>
          <a:xfrm>
            <a:off x="5442179" y="8432276"/>
            <a:ext cx="5348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5BA658E4-FFA7-4FDB-B778-61A73688FFF2}"/>
              </a:ext>
            </a:extLst>
          </p:cNvPr>
          <p:cNvSpPr txBox="1"/>
          <p:nvPr/>
        </p:nvSpPr>
        <p:spPr>
          <a:xfrm>
            <a:off x="5977035" y="5307298"/>
            <a:ext cx="2892300" cy="1200329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has only one destination and can only load containers with the same destination</a:t>
            </a:r>
          </a:p>
        </p:txBody>
      </p:sp>
      <p:sp>
        <p:nvSpPr>
          <p:cNvPr id="60" name="Parenthèse ouvrante 59">
            <a:extLst>
              <a:ext uri="{FF2B5EF4-FFF2-40B4-BE49-F238E27FC236}">
                <a16:creationId xmlns:a16="http://schemas.microsoft.com/office/drawing/2014/main" id="{D1ED751B-9848-43E8-8153-0E61BB7FC58C}"/>
              </a:ext>
            </a:extLst>
          </p:cNvPr>
          <p:cNvSpPr/>
          <p:nvPr/>
        </p:nvSpPr>
        <p:spPr>
          <a:xfrm>
            <a:off x="5778370" y="4448297"/>
            <a:ext cx="127352" cy="138526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A448AF6B-8D13-4173-8955-A450FC3C9FF7}"/>
              </a:ext>
            </a:extLst>
          </p:cNvPr>
          <p:cNvCxnSpPr>
            <a:cxnSpLocks/>
          </p:cNvCxnSpPr>
          <p:nvPr/>
        </p:nvCxnSpPr>
        <p:spPr>
          <a:xfrm>
            <a:off x="5335236" y="5002086"/>
            <a:ext cx="443134" cy="7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637E722-F15B-455A-8C0C-640A2FC1EC4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52DC7F4-FF14-4529-A9B9-9A8F6391C19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id="{3525D950-83D0-4FFD-94E3-7D407824F7D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73" name="TextBox 20">
            <a:extLst>
              <a:ext uri="{FF2B5EF4-FFF2-40B4-BE49-F238E27FC236}">
                <a16:creationId xmlns:a16="http://schemas.microsoft.com/office/drawing/2014/main" id="{FE5A43D2-317A-4BB6-BAE0-993E39375E3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50ACEF1B-665B-4AE7-8E90-83969670D39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75" name="TextBox 23">
            <a:extLst>
              <a:ext uri="{FF2B5EF4-FFF2-40B4-BE49-F238E27FC236}">
                <a16:creationId xmlns:a16="http://schemas.microsoft.com/office/drawing/2014/main" id="{011FB88F-E067-4819-BA6B-75822CEC8D1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76" name="TextBox 23">
            <a:extLst>
              <a:ext uri="{FF2B5EF4-FFF2-40B4-BE49-F238E27FC236}">
                <a16:creationId xmlns:a16="http://schemas.microsoft.com/office/drawing/2014/main" id="{7565CDBA-55EE-418B-9010-A493E0786AA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77" name="TextBox 23">
            <a:extLst>
              <a:ext uri="{FF2B5EF4-FFF2-40B4-BE49-F238E27FC236}">
                <a16:creationId xmlns:a16="http://schemas.microsoft.com/office/drawing/2014/main" id="{76B4CDFB-759A-4756-A24D-5EA54FB0340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78" name="TextBox 23">
            <a:extLst>
              <a:ext uri="{FF2B5EF4-FFF2-40B4-BE49-F238E27FC236}">
                <a16:creationId xmlns:a16="http://schemas.microsoft.com/office/drawing/2014/main" id="{DFE727B5-5A6A-477B-A305-D4B674E8863A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Constraints</a:t>
            </a:r>
          </a:p>
        </p:txBody>
      </p:sp>
      <p:sp>
        <p:nvSpPr>
          <p:cNvPr id="79" name="TextBox 26">
            <a:extLst>
              <a:ext uri="{FF2B5EF4-FFF2-40B4-BE49-F238E27FC236}">
                <a16:creationId xmlns:a16="http://schemas.microsoft.com/office/drawing/2014/main" id="{E3897804-843A-4A08-993D-AAA8AC9F3E02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80" name="TextBox 23">
            <a:extLst>
              <a:ext uri="{FF2B5EF4-FFF2-40B4-BE49-F238E27FC236}">
                <a16:creationId xmlns:a16="http://schemas.microsoft.com/office/drawing/2014/main" id="{A4E17C30-00F4-49BF-8374-ED5F93B4D19F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/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𝑐𝑜𝑛𝑡𝑎𝑖𝑛𝑒𝑟𝑠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/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∀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nary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trucks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capacity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container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/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𝑚𝑎𝑡𝑟𝑖𝑥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𝑐𝑜𝑛𝑡𝑎𝑖𝑛𝑒𝑟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/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blipFill>
                <a:blip r:embed="rId5"/>
                <a:stretch>
                  <a:fillRect l="-37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/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𝑢𝑠𝑒𝑑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/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blipFill>
                <a:blip r:embed="rId7"/>
                <a:stretch>
                  <a:fillRect l="-1159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/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1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𝑡𝑟𝑢𝑐𝑘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658426-0C39-415A-AD10-1BB3BCA88472}"/>
              </a:ext>
            </a:extLst>
          </p:cNvPr>
          <p:cNvSpPr/>
          <p:nvPr/>
        </p:nvSpPr>
        <p:spPr>
          <a:xfrm>
            <a:off x="9906000" y="3343722"/>
            <a:ext cx="5758542" cy="3368935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880760" y="3192073"/>
            <a:ext cx="6325369" cy="3468101"/>
          </a:xfrm>
          <a:custGeom>
            <a:avLst/>
            <a:gdLst/>
            <a:ahLst/>
            <a:cxnLst/>
            <a:rect l="l" t="t" r="r" b="b"/>
            <a:pathLst>
              <a:path w="7164290" h="3805352">
                <a:moveTo>
                  <a:pt x="0" y="0"/>
                </a:moveTo>
                <a:lnTo>
                  <a:pt x="7164290" y="0"/>
                </a:lnTo>
                <a:lnTo>
                  <a:pt x="7164290" y="3805352"/>
                </a:lnTo>
                <a:lnTo>
                  <a:pt x="0" y="38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822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63B884-63D7-452F-8D23-C589FE50CA5E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99B8FC7-31C1-4852-8025-631D4B0420E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DFC53DC-01E2-43FA-A638-670853FAB3C9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1A87F2C-FEB0-47F5-BECB-5696DDE85B94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88E839-19B4-4A5D-A392-DDEF5517B75F}"/>
              </a:ext>
            </a:extLst>
          </p:cNvPr>
          <p:cNvSpPr txBox="1"/>
          <p:nvPr/>
        </p:nvSpPr>
        <p:spPr>
          <a:xfrm>
            <a:off x="10233569" y="3478313"/>
            <a:ext cx="482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Heuristic population initialization : </a:t>
            </a:r>
            <a:r>
              <a:rPr lang="en-GB" dirty="0" err="1"/>
              <a:t>Binpacking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5D6868B-975D-4416-83F7-54CBA4747A9B}"/>
              </a:ext>
            </a:extLst>
          </p:cNvPr>
          <p:cNvSpPr txBox="1"/>
          <p:nvPr/>
        </p:nvSpPr>
        <p:spPr>
          <a:xfrm>
            <a:off x="10206301" y="4087210"/>
            <a:ext cx="5458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Group containers by destination and sort by decreasing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destination group: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truck is new , assign destination to truck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Else assign container to truck with same destination and enough 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Move to next container</a:t>
            </a:r>
          </a:p>
          <a:p>
            <a:pPr lvl="1"/>
            <a:endParaRPr lang="en-GB" dirty="0"/>
          </a:p>
        </p:txBody>
      </p:sp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99296CB2-0012-4CD2-AC4D-2199F214A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6972300"/>
            <a:ext cx="535904" cy="535904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8C922C62-BBFE-4D11-B14D-0BAD05F89B7D}"/>
              </a:ext>
            </a:extLst>
          </p:cNvPr>
          <p:cNvSpPr txBox="1"/>
          <p:nvPr/>
        </p:nvSpPr>
        <p:spPr>
          <a:xfrm>
            <a:off x="2826130" y="7046539"/>
            <a:ext cx="723420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Best fit </a:t>
            </a:r>
            <a:r>
              <a:rPr lang="fr-FR" sz="2400" dirty="0" err="1"/>
              <a:t>decreasing</a:t>
            </a:r>
            <a:r>
              <a:rPr lang="fr-FR" sz="2400" dirty="0"/>
              <a:t>, </a:t>
            </a:r>
            <a:r>
              <a:rPr lang="fr-FR" sz="2400" dirty="0" err="1"/>
              <a:t>fills</a:t>
            </a:r>
            <a:r>
              <a:rPr lang="fr-FR" sz="2400" dirty="0"/>
              <a:t> the trucks to maximum </a:t>
            </a:r>
            <a:r>
              <a:rPr lang="fr-FR" sz="2400" dirty="0" err="1"/>
              <a:t>capacity</a:t>
            </a:r>
            <a:r>
              <a:rPr lang="fr-FR" sz="2400" dirty="0"/>
              <a:t>, no truck </a:t>
            </a:r>
            <a:r>
              <a:rPr lang="fr-FR" sz="2400" dirty="0" err="1"/>
              <a:t>waste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171D9E73-7D86-4934-83D2-2F8B4A6B7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8267700"/>
            <a:ext cx="535904" cy="535904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E00F37FB-F2E8-4D64-83DE-4D822C35ED15}"/>
              </a:ext>
            </a:extLst>
          </p:cNvPr>
          <p:cNvSpPr txBox="1"/>
          <p:nvPr/>
        </p:nvSpPr>
        <p:spPr>
          <a:xfrm>
            <a:off x="2826130" y="8340873"/>
            <a:ext cx="72342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Fast and </a:t>
            </a:r>
            <a:r>
              <a:rPr lang="en-GB" sz="2400" dirty="0"/>
              <a:t>less</a:t>
            </a:r>
            <a:r>
              <a:rPr lang="fr-FR" sz="2400" dirty="0"/>
              <a:t> </a:t>
            </a:r>
            <a:r>
              <a:rPr lang="en-GB" sz="2400" dirty="0"/>
              <a:t>computational</a:t>
            </a:r>
            <a:r>
              <a:rPr lang="fr-FR" sz="2400" dirty="0"/>
              <a:t> time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6721" y="1021283"/>
            <a:ext cx="3231879" cy="631366"/>
            <a:chOff x="-295973" y="-2954194"/>
            <a:chExt cx="6588621" cy="831933"/>
          </a:xfrm>
        </p:grpSpPr>
        <p:sp>
          <p:nvSpPr>
            <p:cNvPr id="4" name="TextBox 4"/>
            <p:cNvSpPr txBox="1"/>
            <p:nvPr/>
          </p:nvSpPr>
          <p:spPr>
            <a:xfrm>
              <a:off x="-295973" y="-2863094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09003" y="-2868783"/>
              <a:ext cx="5383645" cy="661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Introduction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-259028" y="-2954194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250348" y="994417"/>
            <a:ext cx="4601094" cy="665512"/>
            <a:chOff x="6962197" y="-6660293"/>
            <a:chExt cx="6134793" cy="887349"/>
          </a:xfrm>
        </p:grpSpPr>
        <p:sp>
          <p:nvSpPr>
            <p:cNvPr id="8" name="TextBox 8"/>
            <p:cNvSpPr txBox="1"/>
            <p:nvPr/>
          </p:nvSpPr>
          <p:spPr>
            <a:xfrm>
              <a:off x="6962198" y="-6513777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713345" y="-6514933"/>
              <a:ext cx="5383645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Genetic operators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6962197" y="-6660293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721" y="4374990"/>
            <a:ext cx="5021310" cy="683140"/>
            <a:chOff x="0" y="-2954195"/>
            <a:chExt cx="6252100" cy="84243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2595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09427" y="-2858896"/>
              <a:ext cx="5642673" cy="661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Genetic Algorithm (GA)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-2954195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15712" y="3535620"/>
            <a:ext cx="4638371" cy="665511"/>
            <a:chOff x="-257304" y="-3272025"/>
            <a:chExt cx="6184496" cy="887348"/>
          </a:xfrm>
        </p:grpSpPr>
        <p:sp>
          <p:nvSpPr>
            <p:cNvPr id="16" name="TextBox 16"/>
            <p:cNvSpPr txBox="1"/>
            <p:nvPr/>
          </p:nvSpPr>
          <p:spPr>
            <a:xfrm>
              <a:off x="-257304" y="-3125510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43547" y="-3187616"/>
              <a:ext cx="5383645" cy="666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Experimental study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-257304" y="-3272025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7133" y="6625498"/>
            <a:ext cx="5529939" cy="714338"/>
            <a:chOff x="-12596756" y="-2339684"/>
            <a:chExt cx="7373253" cy="952451"/>
          </a:xfrm>
        </p:grpSpPr>
        <p:sp>
          <p:nvSpPr>
            <p:cNvPr id="20" name="TextBox 20"/>
            <p:cNvSpPr txBox="1"/>
            <p:nvPr/>
          </p:nvSpPr>
          <p:spPr>
            <a:xfrm>
              <a:off x="-12596756" y="-2128067"/>
              <a:ext cx="5383645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11931367" y="-2163131"/>
              <a:ext cx="6707864" cy="6612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Mathematical model 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-12596756" y="-2339684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626552" y="419100"/>
            <a:ext cx="346030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</a:pPr>
            <a:r>
              <a:rPr lang="en-GB" sz="90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Outline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99F9634-4EC2-B785-C577-578EA90C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62F2D76-7921-25F0-707A-672DBEC1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9D94AE4-3132-4015-9A14-BD4F26F5FB0C}"/>
              </a:ext>
            </a:extLst>
          </p:cNvPr>
          <p:cNvSpPr txBox="1"/>
          <p:nvPr/>
        </p:nvSpPr>
        <p:spPr>
          <a:xfrm>
            <a:off x="1028700" y="1800225"/>
            <a:ext cx="4037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Related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Research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Why Genetic Algorithms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CEF45F3-0B50-44D5-AA8C-007062925602}"/>
              </a:ext>
            </a:extLst>
          </p:cNvPr>
          <p:cNvSpPr txBox="1"/>
          <p:nvPr/>
        </p:nvSpPr>
        <p:spPr>
          <a:xfrm>
            <a:off x="1093335" y="5134328"/>
            <a:ext cx="403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Genetic Algorithm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Chromosome design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0A4040B4-BDA0-4A90-9E25-3DA46F0B2C27}"/>
              </a:ext>
            </a:extLst>
          </p:cNvPr>
          <p:cNvSpPr txBox="1"/>
          <p:nvPr/>
        </p:nvSpPr>
        <p:spPr>
          <a:xfrm>
            <a:off x="6215712" y="6789749"/>
            <a:ext cx="4037733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GB" sz="35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973C283B-4C6F-43C0-BE5B-11559E2789CD}"/>
              </a:ext>
            </a:extLst>
          </p:cNvPr>
          <p:cNvSpPr txBox="1"/>
          <p:nvPr/>
        </p:nvSpPr>
        <p:spPr>
          <a:xfrm>
            <a:off x="6826114" y="6828084"/>
            <a:ext cx="4635730" cy="1034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GB" sz="3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Conclusion and future work</a:t>
            </a:r>
          </a:p>
        </p:txBody>
      </p:sp>
      <p:sp>
        <p:nvSpPr>
          <p:cNvPr id="33" name="AutoShape 10">
            <a:extLst>
              <a:ext uri="{FF2B5EF4-FFF2-40B4-BE49-F238E27FC236}">
                <a16:creationId xmlns:a16="http://schemas.microsoft.com/office/drawing/2014/main" id="{A7E18F24-DE64-4605-BE08-A5821DB8241B}"/>
              </a:ext>
            </a:extLst>
          </p:cNvPr>
          <p:cNvSpPr/>
          <p:nvPr/>
        </p:nvSpPr>
        <p:spPr>
          <a:xfrm>
            <a:off x="6215712" y="6679863"/>
            <a:ext cx="4232004" cy="0"/>
          </a:xfrm>
          <a:prstGeom prst="line">
            <a:avLst/>
          </a:prstGeom>
          <a:ln w="12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7505AF-EF8E-4732-B059-26E59271EF23}"/>
              </a:ext>
            </a:extLst>
          </p:cNvPr>
          <p:cNvSpPr txBox="1"/>
          <p:nvPr/>
        </p:nvSpPr>
        <p:spPr>
          <a:xfrm>
            <a:off x="1093335" y="7470338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Fitness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Constraints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05AF989-D3F8-4906-9DDF-BD7F10978BBB}"/>
              </a:ext>
            </a:extLst>
          </p:cNvPr>
          <p:cNvSpPr txBox="1"/>
          <p:nvPr/>
        </p:nvSpPr>
        <p:spPr>
          <a:xfrm>
            <a:off x="6518175" y="1751432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Genetic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Unfeasibility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Handling unfeasibility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F58C3A2-34DF-43D0-920B-DD94F6764460}"/>
              </a:ext>
            </a:extLst>
          </p:cNvPr>
          <p:cNvSpPr txBox="1"/>
          <p:nvPr/>
        </p:nvSpPr>
        <p:spPr>
          <a:xfrm>
            <a:off x="6518175" y="4388475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Computational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Comparison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1D2ADC-D8FB-430A-801A-04206C2CA02A}"/>
              </a:ext>
            </a:extLst>
          </p:cNvPr>
          <p:cNvSpPr txBox="1"/>
          <p:nvPr/>
        </p:nvSpPr>
        <p:spPr>
          <a:xfrm>
            <a:off x="7487226" y="3006826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C729C1-9C6F-4174-B379-41DC8C0809BC}"/>
              </a:ext>
            </a:extLst>
          </p:cNvPr>
          <p:cNvSpPr txBox="1"/>
          <p:nvPr/>
        </p:nvSpPr>
        <p:spPr>
          <a:xfrm>
            <a:off x="7487226" y="390705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7" name="Losange 6">
            <a:extLst>
              <a:ext uri="{FF2B5EF4-FFF2-40B4-BE49-F238E27FC236}">
                <a16:creationId xmlns:a16="http://schemas.microsoft.com/office/drawing/2014/main" id="{82565B22-7FC9-4661-BDF2-5E4978AA4A1E}"/>
              </a:ext>
            </a:extLst>
          </p:cNvPr>
          <p:cNvSpPr/>
          <p:nvPr/>
        </p:nvSpPr>
        <p:spPr>
          <a:xfrm>
            <a:off x="7098341" y="5143500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CBD1582-636E-4D69-8EF9-7012195C0768}"/>
              </a:ext>
            </a:extLst>
          </p:cNvPr>
          <p:cNvSpPr txBox="1"/>
          <p:nvPr/>
        </p:nvSpPr>
        <p:spPr>
          <a:xfrm>
            <a:off x="7487226" y="690106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D8DAE9-6FA3-4DA1-B711-6B755E65A167}"/>
              </a:ext>
            </a:extLst>
          </p:cNvPr>
          <p:cNvSpPr txBox="1"/>
          <p:nvPr/>
        </p:nvSpPr>
        <p:spPr>
          <a:xfrm>
            <a:off x="6930285" y="8154535"/>
            <a:ext cx="2670915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1 = Best individual .copy()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C91C193-4F4E-4AFD-BBB9-0803D6E144D7}"/>
              </a:ext>
            </a:extLst>
          </p:cNvPr>
          <p:cNvCxnSpPr>
            <a:stCxn id="6" idx="2"/>
            <a:endCxn id="43" idx="0"/>
          </p:cNvCxnSpPr>
          <p:nvPr/>
        </p:nvCxnSpPr>
        <p:spPr>
          <a:xfrm flipH="1">
            <a:off x="8265744" y="3376158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702B3F6-8642-4E63-B4EF-E8DDDAC49724}"/>
              </a:ext>
            </a:extLst>
          </p:cNvPr>
          <p:cNvCxnSpPr/>
          <p:nvPr/>
        </p:nvCxnSpPr>
        <p:spPr>
          <a:xfrm flipH="1">
            <a:off x="8287699" y="45829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BBF0B3D-7BA4-4EF5-AD70-4C60F0191D20}"/>
              </a:ext>
            </a:extLst>
          </p:cNvPr>
          <p:cNvCxnSpPr/>
          <p:nvPr/>
        </p:nvCxnSpPr>
        <p:spPr>
          <a:xfrm flipH="1">
            <a:off x="8295688" y="631884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8E8FE4F-80FC-4541-83B5-5B248B9464F3}"/>
              </a:ext>
            </a:extLst>
          </p:cNvPr>
          <p:cNvCxnSpPr/>
          <p:nvPr/>
        </p:nvCxnSpPr>
        <p:spPr>
          <a:xfrm flipH="1">
            <a:off x="8262514" y="762364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5163DE5-860F-481B-BC2C-11B0C07038A9}"/>
              </a:ext>
            </a:extLst>
          </p:cNvPr>
          <p:cNvSpPr txBox="1"/>
          <p:nvPr/>
        </p:nvSpPr>
        <p:spPr>
          <a:xfrm>
            <a:off x="12287826" y="2947057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8818849-D735-426D-8A22-3BF43B7DC7FB}"/>
              </a:ext>
            </a:extLst>
          </p:cNvPr>
          <p:cNvSpPr txBox="1"/>
          <p:nvPr/>
        </p:nvSpPr>
        <p:spPr>
          <a:xfrm>
            <a:off x="12287826" y="384728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51" name="Losange 50">
            <a:extLst>
              <a:ext uri="{FF2B5EF4-FFF2-40B4-BE49-F238E27FC236}">
                <a16:creationId xmlns:a16="http://schemas.microsoft.com/office/drawing/2014/main" id="{C543CA53-FF42-406C-AD21-5AA5D6DE0703}"/>
              </a:ext>
            </a:extLst>
          </p:cNvPr>
          <p:cNvSpPr/>
          <p:nvPr/>
        </p:nvSpPr>
        <p:spPr>
          <a:xfrm>
            <a:off x="11898941" y="5083731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3764C83-91EB-4195-8F2A-680AD5CA4E4A}"/>
              </a:ext>
            </a:extLst>
          </p:cNvPr>
          <p:cNvSpPr txBox="1"/>
          <p:nvPr/>
        </p:nvSpPr>
        <p:spPr>
          <a:xfrm>
            <a:off x="12287826" y="684129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DBE273-0BE1-4346-B795-80AEE208AEB1}"/>
              </a:ext>
            </a:extLst>
          </p:cNvPr>
          <p:cNvSpPr txBox="1"/>
          <p:nvPr/>
        </p:nvSpPr>
        <p:spPr>
          <a:xfrm>
            <a:off x="11730885" y="8094766"/>
            <a:ext cx="2670915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2 = Best individual .copy()</a:t>
            </a:r>
            <a:endParaRPr lang="en-GB" dirty="0"/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C871A1B2-D7D7-4339-8EA9-BDA6C6068DB8}"/>
              </a:ext>
            </a:extLst>
          </p:cNvPr>
          <p:cNvCxnSpPr>
            <a:stCxn id="49" idx="2"/>
            <a:endCxn id="50" idx="0"/>
          </p:cNvCxnSpPr>
          <p:nvPr/>
        </p:nvCxnSpPr>
        <p:spPr>
          <a:xfrm flipH="1">
            <a:off x="13066344" y="331638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A547561-1BC1-45CD-94EC-EAAFA6E85462}"/>
              </a:ext>
            </a:extLst>
          </p:cNvPr>
          <p:cNvCxnSpPr/>
          <p:nvPr/>
        </p:nvCxnSpPr>
        <p:spPr>
          <a:xfrm flipH="1">
            <a:off x="13088299" y="452321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22F3E393-334C-45A8-AE41-A9F5442E1E80}"/>
              </a:ext>
            </a:extLst>
          </p:cNvPr>
          <p:cNvCxnSpPr/>
          <p:nvPr/>
        </p:nvCxnSpPr>
        <p:spPr>
          <a:xfrm flipH="1">
            <a:off x="13096288" y="62590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B50FDFC-09F5-4289-8C11-312AAF3EE010}"/>
              </a:ext>
            </a:extLst>
          </p:cNvPr>
          <p:cNvCxnSpPr/>
          <p:nvPr/>
        </p:nvCxnSpPr>
        <p:spPr>
          <a:xfrm flipH="1">
            <a:off x="13063114" y="756387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BF5EF-A297-4B41-AAFE-7F40DD7C7074}"/>
              </a:ext>
            </a:extLst>
          </p:cNvPr>
          <p:cNvSpPr txBox="1"/>
          <p:nvPr/>
        </p:nvSpPr>
        <p:spPr>
          <a:xfrm>
            <a:off x="2219976" y="3537721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Tournament selection 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85718A93-C654-423C-AF2D-3B177E60A30C}"/>
              </a:ext>
            </a:extLst>
          </p:cNvPr>
          <p:cNvSpPr/>
          <p:nvPr/>
        </p:nvSpPr>
        <p:spPr>
          <a:xfrm>
            <a:off x="709630" y="3898545"/>
            <a:ext cx="5758542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1A7139B-70C8-4004-A903-0D334D221BFD}"/>
              </a:ext>
            </a:extLst>
          </p:cNvPr>
          <p:cNvSpPr txBox="1"/>
          <p:nvPr/>
        </p:nvSpPr>
        <p:spPr>
          <a:xfrm>
            <a:off x="831328" y="4127193"/>
            <a:ext cx="545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a group of k individuals from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individual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Calculate fitness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Best_individual</a:t>
            </a:r>
            <a:r>
              <a:rPr lang="en-GB" dirty="0"/>
              <a:t> = </a:t>
            </a:r>
            <a:r>
              <a:rPr lang="en-GB" dirty="0" err="1"/>
              <a:t>best_fitness</a:t>
            </a: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DCA993-3AE0-4199-9869-4420E7659A45}"/>
              </a:ext>
            </a:extLst>
          </p:cNvPr>
          <p:cNvSpPr txBox="1"/>
          <p:nvPr/>
        </p:nvSpPr>
        <p:spPr>
          <a:xfrm>
            <a:off x="526183" y="5357434"/>
            <a:ext cx="49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Return </a:t>
            </a:r>
            <a:r>
              <a:rPr lang="en-GB" dirty="0" err="1"/>
              <a:t>Best_individual.copy</a:t>
            </a:r>
            <a:r>
              <a:rPr lang="en-GB" dirty="0"/>
              <a:t>()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5AAEF2-3593-42FD-ADCE-DD6F323F4ED3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C21C2616-23D8-4FD4-885B-1B11DC679DF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898FD4E5-A459-446D-A3D5-39CFB424F7F9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423AE913-5C7E-48B2-8176-42D3D48602C3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224636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D8468839-3876-41CD-8B02-98A1691C92BD}"/>
              </a:ext>
            </a:extLst>
          </p:cNvPr>
          <p:cNvSpPr txBox="1"/>
          <p:nvPr/>
        </p:nvSpPr>
        <p:spPr>
          <a:xfrm>
            <a:off x="-161167" y="4276511"/>
            <a:ext cx="8247133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[4,6],0,3,0, 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{Crossover point}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[1],0, 5 ,0,[],0, 1 ,0</a:t>
            </a:r>
            <a:r>
              <a:rPr lang="en-GB" sz="2000" b="1" noProof="0" dirty="0">
                <a:solidFill>
                  <a:srgbClr val="5CE1E6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61D51BA6-E7E7-454B-A460-ECD2EC2ECC8B}"/>
              </a:ext>
            </a:extLst>
          </p:cNvPr>
          <p:cNvSpPr txBox="1"/>
          <p:nvPr/>
        </p:nvSpPr>
        <p:spPr>
          <a:xfrm>
            <a:off x="158066" y="3602024"/>
            <a:ext cx="7813749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</a:t>
            </a:r>
            <a:r>
              <a:rPr lang="en-GB" sz="2000" b="1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 point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id="{A9973B4C-E9D1-4EA0-895B-B831F84A632A}"/>
              </a:ext>
            </a:extLst>
          </p:cNvPr>
          <p:cNvSpPr txBox="1"/>
          <p:nvPr/>
        </p:nvSpPr>
        <p:spPr>
          <a:xfrm>
            <a:off x="8728907" y="427651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[1],0, 5 ,0,[],0, 1 ,0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B2DB1B60-109A-4F47-BA05-C338AD710913}"/>
              </a:ext>
            </a:extLst>
          </p:cNvPr>
          <p:cNvSpPr txBox="1"/>
          <p:nvPr/>
        </p:nvSpPr>
        <p:spPr>
          <a:xfrm>
            <a:off x="8701198" y="367548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2E32E834-2D53-4C79-8BAA-6A4D04689E96}"/>
              </a:ext>
            </a:extLst>
          </p:cNvPr>
          <p:cNvSpPr/>
          <p:nvPr/>
        </p:nvSpPr>
        <p:spPr>
          <a:xfrm>
            <a:off x="7651290" y="2733682"/>
            <a:ext cx="1953569" cy="520776"/>
          </a:xfrm>
          <a:custGeom>
            <a:avLst/>
            <a:gdLst/>
            <a:ahLst/>
            <a:cxnLst/>
            <a:rect l="l" t="t" r="r" b="b"/>
            <a:pathLst>
              <a:path w="1953569" h="520776">
                <a:moveTo>
                  <a:pt x="0" y="0"/>
                </a:moveTo>
                <a:lnTo>
                  <a:pt x="1953569" y="0"/>
                </a:lnTo>
                <a:lnTo>
                  <a:pt x="1953569" y="520776"/>
                </a:lnTo>
                <a:lnTo>
                  <a:pt x="0" y="52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4F94151-CDB6-4EF5-B10E-BA31A50871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64" y="3189931"/>
            <a:ext cx="1953569" cy="195356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2473733" y="5764836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774834" y="6118841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900024" y="6279745"/>
            <a:ext cx="5885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number&lt;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One point cross over (Parent 1, Parent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Else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Offspring 1, Offspring 2 = copy(Parent 1, Parent 2)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9792133" y="6038474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0218838" y="6362700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Crossover rate </a:t>
            </a:r>
            <a:r>
              <a:rPr lang="en-GB" dirty="0"/>
              <a:t>: Probability for parents to crossover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0246934" y="6910864"/>
            <a:ext cx="5450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 </a:t>
            </a:r>
            <a:r>
              <a:rPr lang="en-GB" dirty="0"/>
              <a:t>: Preserves the chromosome structure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FF2D8D-0A1C-432A-A950-5443D305B9A0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C321CEB-4DAB-4C8C-8D90-4C24467C52C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0C8FDF26-E046-4711-ACAC-4869ED99DA82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B572BE5F-52C3-439C-814D-95859E14C40D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141537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1908985" y="6961644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Container swap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6096000" y="7300360"/>
            <a:ext cx="5638800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381000" y="7330976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&lt; 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Chose two random indexes ; indx1, indx2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Swap containers in index1 and index2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12039600" y="7267652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2171920" y="7612443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Mutation rate </a:t>
            </a:r>
            <a:r>
              <a:rPr lang="en-GB" dirty="0"/>
              <a:t>: Probability for parents to Mutate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2200016" y="8160607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Dock mutation</a:t>
            </a:r>
            <a:r>
              <a:rPr lang="en-GB" dirty="0"/>
              <a:t>: Changes dock  numbers of chromosome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B4B8695B-1AD0-4195-820D-FB7448A343F8}"/>
              </a:ext>
            </a:extLst>
          </p:cNvPr>
          <p:cNvSpPr/>
          <p:nvPr/>
        </p:nvSpPr>
        <p:spPr>
          <a:xfrm rot="-7906528">
            <a:off x="11747100" y="2448189"/>
            <a:ext cx="1216525" cy="1159600"/>
          </a:xfrm>
          <a:custGeom>
            <a:avLst/>
            <a:gdLst/>
            <a:ahLst/>
            <a:cxnLst/>
            <a:rect l="l" t="t" r="r" b="b"/>
            <a:pathLst>
              <a:path w="1534722" h="1577752">
                <a:moveTo>
                  <a:pt x="0" y="0"/>
                </a:moveTo>
                <a:lnTo>
                  <a:pt x="1534722" y="0"/>
                </a:lnTo>
                <a:lnTo>
                  <a:pt x="1534722" y="1577752"/>
                </a:lnTo>
                <a:lnTo>
                  <a:pt x="0" y="15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47305433-D8CF-4EA3-B946-3D83704964C1}"/>
              </a:ext>
            </a:extLst>
          </p:cNvPr>
          <p:cNvSpPr txBox="1"/>
          <p:nvPr/>
        </p:nvSpPr>
        <p:spPr>
          <a:xfrm>
            <a:off x="4809680" y="2896844"/>
            <a:ext cx="7306120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[4,6],0,3,0,[],0,7 ,0,[2],0, 6, 0 ]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7F1A2613-28D0-48A9-ACFC-376CC60CF036}"/>
              </a:ext>
            </a:extLst>
          </p:cNvPr>
          <p:cNvSpPr txBox="1"/>
          <p:nvPr/>
        </p:nvSpPr>
        <p:spPr>
          <a:xfrm>
            <a:off x="10260686" y="4315789"/>
            <a:ext cx="6022652" cy="14762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</a:pPr>
            <a:endParaRPr lang="en-GB" noProof="0" dirty="0"/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dock position</a:t>
            </a:r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,0,[],0,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3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,0,[2],0,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0 ]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endParaRPr lang="en-GB" sz="2097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1178FBE1-746E-450C-A348-860E550C7725}"/>
              </a:ext>
            </a:extLst>
          </p:cNvPr>
          <p:cNvSpPr txBox="1"/>
          <p:nvPr/>
        </p:nvSpPr>
        <p:spPr>
          <a:xfrm>
            <a:off x="1887134" y="4370025"/>
            <a:ext cx="6575606" cy="14677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noProof="0" dirty="0"/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Swap containers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Chromosome: [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[2]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,0,5,0,[],0,3 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 1, 0 ]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sz="2085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36EDC78-780F-4AC5-81F0-008BD87AE437}"/>
              </a:ext>
            </a:extLst>
          </p:cNvPr>
          <p:cNvSpPr/>
          <p:nvPr/>
        </p:nvSpPr>
        <p:spPr>
          <a:xfrm>
            <a:off x="408210" y="7322472"/>
            <a:ext cx="501000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69FC51E-2571-4D36-8013-B6E6469D0D63}"/>
              </a:ext>
            </a:extLst>
          </p:cNvPr>
          <p:cNvSpPr txBox="1"/>
          <p:nvPr/>
        </p:nvSpPr>
        <p:spPr>
          <a:xfrm>
            <a:off x="6324600" y="7426054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&gt;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replace all docks of chromosome with random generated docks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38A56E-3A46-4D9F-9965-F64806B760D5}"/>
              </a:ext>
            </a:extLst>
          </p:cNvPr>
          <p:cNvSpPr txBox="1"/>
          <p:nvPr/>
        </p:nvSpPr>
        <p:spPr>
          <a:xfrm>
            <a:off x="7856461" y="6905478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Dock mutation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AC1302A-6E1E-4CE2-8D3A-7516B209B1CC}"/>
              </a:ext>
            </a:extLst>
          </p:cNvPr>
          <p:cNvSpPr txBox="1"/>
          <p:nvPr/>
        </p:nvSpPr>
        <p:spPr>
          <a:xfrm>
            <a:off x="12200016" y="8645631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Swap containers</a:t>
            </a:r>
            <a:r>
              <a:rPr lang="en-GB" dirty="0"/>
              <a:t>: Exchange containers between trucks</a:t>
            </a:r>
          </a:p>
        </p:txBody>
      </p:sp>
      <p:sp>
        <p:nvSpPr>
          <p:cNvPr id="4" name="Losange 3">
            <a:extLst>
              <a:ext uri="{FF2B5EF4-FFF2-40B4-BE49-F238E27FC236}">
                <a16:creationId xmlns:a16="http://schemas.microsoft.com/office/drawing/2014/main" id="{56C2FD93-72B5-43D4-B477-73EAC24A7A78}"/>
              </a:ext>
            </a:extLst>
          </p:cNvPr>
          <p:cNvSpPr/>
          <p:nvPr/>
        </p:nvSpPr>
        <p:spPr>
          <a:xfrm>
            <a:off x="7943964" y="3251864"/>
            <a:ext cx="2295619" cy="110184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 </a:t>
            </a:r>
            <a:r>
              <a:rPr lang="en-GB" b="1" dirty="0">
                <a:solidFill>
                  <a:schemeClr val="tx1"/>
                </a:solidFill>
              </a:rPr>
              <a:t>Mutation rate 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49338F3E-9202-49A1-83ED-CB061F6018EF}"/>
              </a:ext>
            </a:extLst>
          </p:cNvPr>
          <p:cNvCxnSpPr>
            <a:cxnSpLocks/>
            <a:stCxn id="4" idx="1"/>
            <a:endCxn id="39" idx="0"/>
          </p:cNvCxnSpPr>
          <p:nvPr/>
        </p:nvCxnSpPr>
        <p:spPr>
          <a:xfrm rot="10800000" flipV="1">
            <a:off x="5174938" y="3802787"/>
            <a:ext cx="2769027" cy="56723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DA83131-456E-4209-80FE-DE52F60BE041}"/>
              </a:ext>
            </a:extLst>
          </p:cNvPr>
          <p:cNvSpPr txBox="1"/>
          <p:nvPr/>
        </p:nvSpPr>
        <p:spPr>
          <a:xfrm>
            <a:off x="6432785" y="3483995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67EADD2A-46F5-44C6-8D6A-4114D6177846}"/>
              </a:ext>
            </a:extLst>
          </p:cNvPr>
          <p:cNvCxnSpPr>
            <a:stCxn id="4" idx="3"/>
            <a:endCxn id="38" idx="0"/>
          </p:cNvCxnSpPr>
          <p:nvPr/>
        </p:nvCxnSpPr>
        <p:spPr>
          <a:xfrm>
            <a:off x="10239583" y="3802787"/>
            <a:ext cx="3032429" cy="513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62EC4C15-A83F-4E3D-992E-B38851CF791F}"/>
              </a:ext>
            </a:extLst>
          </p:cNvPr>
          <p:cNvSpPr txBox="1"/>
          <p:nvPr/>
        </p:nvSpPr>
        <p:spPr>
          <a:xfrm>
            <a:off x="11438713" y="3455878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FDA4F-1CE9-4F10-80EF-135E92AF8661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F238AB24-2786-4C68-BFBB-1D177930102A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ABBEE31D-8A5B-4C20-A305-94A92ACE075A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E1143E09-1094-4ED4-94A1-C39D6A542ABB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333715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734486" y="1606884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FDA4F-1CE9-4F10-80EF-135E92AF8661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F238AB24-2786-4C68-BFBB-1D177930102A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ABBEE31D-8A5B-4C20-A305-94A92ACE075A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E1143E09-1094-4ED4-94A1-C39D6A542ABB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333449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au 48">
            <a:extLst>
              <a:ext uri="{FF2B5EF4-FFF2-40B4-BE49-F238E27FC236}">
                <a16:creationId xmlns:a16="http://schemas.microsoft.com/office/drawing/2014/main" id="{70113EFB-5689-4DAD-8527-C6CD961F3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36088"/>
              </p:ext>
            </p:extLst>
          </p:nvPr>
        </p:nvGraphicFramePr>
        <p:xfrm>
          <a:off x="588058" y="3020430"/>
          <a:ext cx="12192000" cy="324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4742">
                  <a:extLst>
                    <a:ext uri="{9D8B030D-6E8A-4147-A177-3AD203B41FA5}">
                      <a16:colId xmlns:a16="http://schemas.microsoft.com/office/drawing/2014/main" val="224036422"/>
                    </a:ext>
                  </a:extLst>
                </a:gridCol>
                <a:gridCol w="5617258">
                  <a:extLst>
                    <a:ext uri="{9D8B030D-6E8A-4147-A177-3AD203B41FA5}">
                      <a16:colId xmlns:a16="http://schemas.microsoft.com/office/drawing/2014/main" val="690853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Chromosome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Violation of the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81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Multiple destination </a:t>
                      </a:r>
                      <a:r>
                        <a:rPr lang="en-GB" sz="1800" dirty="0"/>
                        <a:t>in truck 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Container </a:t>
                      </a:r>
                      <a:r>
                        <a:rPr lang="en-GB" sz="1800" b="1" dirty="0"/>
                        <a:t>duplicated</a:t>
                      </a:r>
                      <a:r>
                        <a:rPr lang="en-GB" sz="1800" dirty="0"/>
                        <a:t>: 1,2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Truck 1 :[3,2,1]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dirty="0"/>
                        <a:t> destination : 1, container 2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destination :2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b="1" dirty="0">
                          <a:sym typeface="Wingdings" panose="05000000000000000000" pitchFamily="2" charset="2"/>
                        </a:rPr>
                        <a:t>destination mismatch</a:t>
                      </a:r>
                      <a:endParaRPr lang="en-GB" sz="18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75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Empty trucks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9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Truck 1 capacity exceeded</a:t>
                      </a:r>
                      <a:r>
                        <a:rPr lang="en-GB" sz="1800" dirty="0"/>
                        <a:t>, length(4,2,3,1,5) = 15&gt; truck’s capacity(13)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7864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2115800" y="2981778"/>
            <a:ext cx="525236" cy="415290"/>
          </a:xfrm>
          <a:custGeom>
            <a:avLst/>
            <a:gdLst/>
            <a:ahLst/>
            <a:cxnLst/>
            <a:rect l="l" t="t" r="r" b="b"/>
            <a:pathLst>
              <a:path w="712578" h="626178">
                <a:moveTo>
                  <a:pt x="0" y="0"/>
                </a:moveTo>
                <a:lnTo>
                  <a:pt x="712578" y="0"/>
                </a:lnTo>
                <a:lnTo>
                  <a:pt x="712578" y="626178"/>
                </a:lnTo>
                <a:lnTo>
                  <a:pt x="0" y="62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7515240" y="6676555"/>
            <a:ext cx="833169" cy="524313"/>
          </a:xfrm>
          <a:custGeom>
            <a:avLst/>
            <a:gdLst/>
            <a:ahLst/>
            <a:cxnLst/>
            <a:rect l="l" t="t" r="r" b="b"/>
            <a:pathLst>
              <a:path w="1136630" h="683071">
                <a:moveTo>
                  <a:pt x="0" y="0"/>
                </a:moveTo>
                <a:lnTo>
                  <a:pt x="1136630" y="0"/>
                </a:lnTo>
                <a:lnTo>
                  <a:pt x="1136630" y="683071"/>
                </a:lnTo>
                <a:lnTo>
                  <a:pt x="0" y="683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3242107" y="1971510"/>
            <a:ext cx="10108329" cy="38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79" lvl="1"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 &amp; Crossover  can generate</a:t>
            </a:r>
            <a:r>
              <a:rPr lang="en-GB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unfeasible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462" y="6700665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Score very low fitness = considered “good solution” for the GA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9191" y="6662171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“good solutions” survive to the next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891" y="7837029"/>
            <a:ext cx="2152675" cy="38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Good new 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4491" y="7836068"/>
            <a:ext cx="10088993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Prevent unfeasible solutions from propagating by a simple strategy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4C6CB35-BC7B-D31D-F09E-EE5A36A2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5DA7793-639C-A22F-9043-9B127CAA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9F99E-684A-03BC-454C-54FA3648A361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5FC2E0A-7ECE-35D0-ADAC-98CF82B6DFA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F13A1F-B48E-9424-AE39-D409CBBFDDE7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99CAB-30D7-40BC-AE28-B971A05FEA02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3C5EFD3C-0667-4D4B-9B30-A22A79B823C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89EE625E-7553-4440-A336-26F2059F2426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9FF44EEE-221B-417E-85E4-2285BC87EBD8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Unfeasibility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243C9B-DEB2-4331-87D0-164E6009F385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7C0390E1-D8BE-4D05-9C84-5150477B940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4A6D91A-82A2-4F80-811B-477502C8F7D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8A2BF84D-E5D6-42A2-AE20-41740B407B41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ED227CB0-1755-4FAC-943F-531DF493ED6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D26CC173-41BF-4C29-9228-8BFD7B81641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5E635868-1FD8-424C-B0AB-5CAA999B963E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F27AE07B-E9F2-48E9-98AA-AEF8314F6DF7}"/>
              </a:ext>
            </a:extLst>
          </p:cNvPr>
          <p:cNvSpPr txBox="1"/>
          <p:nvPr/>
        </p:nvSpPr>
        <p:spPr>
          <a:xfrm>
            <a:off x="488498" y="2399964"/>
            <a:ext cx="3823604" cy="381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GB" b="1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Example</a:t>
            </a:r>
            <a:endParaRPr lang="en-GB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CAC58A-135B-4BDC-AC2D-996FCB6B91AE}"/>
              </a:ext>
            </a:extLst>
          </p:cNvPr>
          <p:cNvSpPr txBox="1"/>
          <p:nvPr/>
        </p:nvSpPr>
        <p:spPr>
          <a:xfrm>
            <a:off x="621393" y="3719592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,1],0,3,0,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B803AC6-4CFE-4814-8BC2-982712312684}"/>
              </a:ext>
            </a:extLst>
          </p:cNvPr>
          <p:cNvSpPr txBox="1"/>
          <p:nvPr/>
        </p:nvSpPr>
        <p:spPr>
          <a:xfrm>
            <a:off x="602056" y="5749163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4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,2,3,1,5],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0,14,0, [],0, 4 ,0,[],0, 1 ,0 ,[],0,13,[],0,10,0 ]</a:t>
            </a:r>
            <a:endParaRPr lang="en-GB" dirty="0"/>
          </a:p>
        </p:txBody>
      </p:sp>
      <p:graphicFrame>
        <p:nvGraphicFramePr>
          <p:cNvPr id="43" name="Tableau 43">
            <a:extLst>
              <a:ext uri="{FF2B5EF4-FFF2-40B4-BE49-F238E27FC236}">
                <a16:creationId xmlns:a16="http://schemas.microsoft.com/office/drawing/2014/main" id="{E5723239-1F51-4D3D-BB14-C8089DC6F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91596"/>
              </p:ext>
            </p:extLst>
          </p:nvPr>
        </p:nvGraphicFramePr>
        <p:xfrm>
          <a:off x="13712318" y="5026495"/>
          <a:ext cx="384083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279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4255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Container id 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Length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	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9138"/>
                  </a:ext>
                </a:extLst>
              </a:tr>
            </a:tbl>
          </a:graphicData>
        </a:graphic>
      </p:graphicFrame>
      <p:graphicFrame>
        <p:nvGraphicFramePr>
          <p:cNvPr id="44" name="Tableau 43">
            <a:extLst>
              <a:ext uri="{FF2B5EF4-FFF2-40B4-BE49-F238E27FC236}">
                <a16:creationId xmlns:a16="http://schemas.microsoft.com/office/drawing/2014/main" id="{85ABBB2F-C85F-4FAD-ABA0-47E92123A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00516"/>
              </p:ext>
            </p:extLst>
          </p:nvPr>
        </p:nvGraphicFramePr>
        <p:xfrm>
          <a:off x="13712318" y="2196623"/>
          <a:ext cx="38408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795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415805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398236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3428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Truck id 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Capacity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33415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5EFD79D5-5E58-4B58-9F3D-C7299524A814}"/>
              </a:ext>
            </a:extLst>
          </p:cNvPr>
          <p:cNvSpPr txBox="1"/>
          <p:nvPr/>
        </p:nvSpPr>
        <p:spPr>
          <a:xfrm>
            <a:off x="742959" y="5187457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[],0,14,0, [],0, 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 ,0,[],0, 1 ,0 ,[],0,11,[],0,10,0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51896" y="1781220"/>
            <a:ext cx="895903" cy="871716"/>
          </a:xfrm>
          <a:custGeom>
            <a:avLst/>
            <a:gdLst/>
            <a:ahLst/>
            <a:cxnLst/>
            <a:rect l="l" t="t" r="r" b="b"/>
            <a:pathLst>
              <a:path w="1346711" h="1062678">
                <a:moveTo>
                  <a:pt x="0" y="0"/>
                </a:moveTo>
                <a:lnTo>
                  <a:pt x="1346712" y="0"/>
                </a:lnTo>
                <a:lnTo>
                  <a:pt x="1346712" y="1062678"/>
                </a:lnTo>
                <a:lnTo>
                  <a:pt x="0" y="106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893010" y="1909789"/>
            <a:ext cx="1375183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Strategy: 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repair wrong chromosomes</a:t>
            </a: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implemented in the </a:t>
            </a:r>
            <a:r>
              <a:rPr lang="en-GB" sz="21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199" b="1" dirty="0">
                <a:solidFill>
                  <a:srgbClr val="000000"/>
                </a:solidFill>
                <a:latin typeface="Inter 1 Bold"/>
                <a:ea typeface="Inter 1 Bold"/>
                <a:sym typeface="Inter 1"/>
              </a:rPr>
              <a:t>function</a:t>
            </a:r>
            <a:r>
              <a:rPr lang="en-GB" sz="2199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CE4052-372E-486A-B3A7-940FCC74E4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B7D38F-5000-4F49-879F-975D4C1D53F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5BCE23-A1DA-40BC-AEFD-6917811BDF33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2F78DF-4ED5-4652-A251-084BDE3D1CE1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900EBE0-8AE1-4753-A42C-95F7C8714805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69C8F8A-4CE9-4EC6-B7C0-8B298154C32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788BB80-5AA8-4BEC-9406-04B385318100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7BD09A5-2E50-4747-8242-46EC55BAC6C2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653F4B-51E4-4748-83CE-C35D1E012A0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Unfeasibility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57CC0AB-515B-489D-894C-2888D056387F}"/>
              </a:ext>
            </a:extLst>
          </p:cNvPr>
          <p:cNvSpPr txBox="1"/>
          <p:nvPr/>
        </p:nvSpPr>
        <p:spPr>
          <a:xfrm>
            <a:off x="5020129" y="2652936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4536936" y="3277685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2544447" y="5385689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destinations: (2,1)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817057" y="5751367"/>
            <a:ext cx="1777416" cy="9380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  : 1,2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2496261" y="6544356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Keep containers with dominant destination,  remove others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9E54B45-8E27-4F6F-8508-1E039FD18095}"/>
              </a:ext>
            </a:extLst>
          </p:cNvPr>
          <p:cNvSpPr txBox="1"/>
          <p:nvPr/>
        </p:nvSpPr>
        <p:spPr>
          <a:xfrm>
            <a:off x="2997327" y="4988291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C4D428C-2FF4-4931-B486-50C909607668}"/>
              </a:ext>
            </a:extLst>
          </p:cNvPr>
          <p:cNvSpPr txBox="1"/>
          <p:nvPr/>
        </p:nvSpPr>
        <p:spPr>
          <a:xfrm>
            <a:off x="2997327" y="7692548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9" name="Signe de multiplication 38">
            <a:extLst>
              <a:ext uri="{FF2B5EF4-FFF2-40B4-BE49-F238E27FC236}">
                <a16:creationId xmlns:a16="http://schemas.microsoft.com/office/drawing/2014/main" id="{F6BB647D-C502-4472-ADDB-1841BB062ABE}"/>
              </a:ext>
            </a:extLst>
          </p:cNvPr>
          <p:cNvSpPr/>
          <p:nvPr/>
        </p:nvSpPr>
        <p:spPr>
          <a:xfrm>
            <a:off x="3308700" y="7692548"/>
            <a:ext cx="228528" cy="3693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2567223" y="832799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: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6662125" y="7053753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 (1,2)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F59BE1-4C20-49F4-A12F-CF82FF3D3DB1}"/>
              </a:ext>
            </a:extLst>
          </p:cNvPr>
          <p:cNvSpPr txBox="1"/>
          <p:nvPr/>
        </p:nvSpPr>
        <p:spPr>
          <a:xfrm>
            <a:off x="6619012" y="8279368"/>
            <a:ext cx="1128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[1,2],</a:t>
            </a:r>
            <a:endParaRPr lang="en-GB" dirty="0"/>
          </a:p>
        </p:txBody>
      </p:sp>
      <p:sp>
        <p:nvSpPr>
          <p:cNvPr id="44" name="Signe de multiplication 43">
            <a:extLst>
              <a:ext uri="{FF2B5EF4-FFF2-40B4-BE49-F238E27FC236}">
                <a16:creationId xmlns:a16="http://schemas.microsoft.com/office/drawing/2014/main" id="{AD16F3AF-427B-4FBA-8038-8787E4677817}"/>
              </a:ext>
            </a:extLst>
          </p:cNvPr>
          <p:cNvSpPr/>
          <p:nvPr/>
        </p:nvSpPr>
        <p:spPr>
          <a:xfrm>
            <a:off x="6937901" y="8271351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Signe de multiplication 44">
            <a:extLst>
              <a:ext uri="{FF2B5EF4-FFF2-40B4-BE49-F238E27FC236}">
                <a16:creationId xmlns:a16="http://schemas.microsoft.com/office/drawing/2014/main" id="{9C84D8C8-D725-414F-8B6C-32C982AD8149}"/>
              </a:ext>
            </a:extLst>
          </p:cNvPr>
          <p:cNvSpPr/>
          <p:nvPr/>
        </p:nvSpPr>
        <p:spPr>
          <a:xfrm>
            <a:off x="6725099" y="8248327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F873FE9-3210-4FEC-A91B-E74DFA67D39B}"/>
              </a:ext>
            </a:extLst>
          </p:cNvPr>
          <p:cNvSpPr txBox="1"/>
          <p:nvPr/>
        </p:nvSpPr>
        <p:spPr>
          <a:xfrm>
            <a:off x="7009355" y="5075052"/>
            <a:ext cx="86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</a:t>
            </a:r>
            <a:endParaRPr lang="en-GB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DDEC1E0-84E7-4B0B-BC5D-922D19B042C4}"/>
              </a:ext>
            </a:extLst>
          </p:cNvPr>
          <p:cNvSpPr txBox="1"/>
          <p:nvPr/>
        </p:nvSpPr>
        <p:spPr>
          <a:xfrm>
            <a:off x="7808537" y="5067300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AD514D9-9FE6-499C-8085-AE3C643DC664}"/>
              </a:ext>
            </a:extLst>
          </p:cNvPr>
          <p:cNvSpPr txBox="1"/>
          <p:nvPr/>
        </p:nvSpPr>
        <p:spPr>
          <a:xfrm>
            <a:off x="7768926" y="8242516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1" name="Signe de multiplication 50">
            <a:extLst>
              <a:ext uri="{FF2B5EF4-FFF2-40B4-BE49-F238E27FC236}">
                <a16:creationId xmlns:a16="http://schemas.microsoft.com/office/drawing/2014/main" id="{CE72EBB8-5E3F-4D7F-99AD-3086B2D4B775}"/>
              </a:ext>
            </a:extLst>
          </p:cNvPr>
          <p:cNvSpPr/>
          <p:nvPr/>
        </p:nvSpPr>
        <p:spPr>
          <a:xfrm>
            <a:off x="8078405" y="8243639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068897" y="3368799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107111" y="5975054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01F87F-46CE-4A95-8032-40AC76F48CB0}"/>
              </a:ext>
            </a:extLst>
          </p:cNvPr>
          <p:cNvSpPr/>
          <p:nvPr/>
        </p:nvSpPr>
        <p:spPr>
          <a:xfrm>
            <a:off x="13227584" y="4517312"/>
            <a:ext cx="1777416" cy="9380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=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050425" y="7837835"/>
            <a:ext cx="2131734" cy="10448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Truck 1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destination 1 </a:t>
            </a:r>
          </a:p>
          <a:p>
            <a:pPr algn="ctr"/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Truck 2  destination 2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Signe de multiplication 55">
            <a:extLst>
              <a:ext uri="{FF2B5EF4-FFF2-40B4-BE49-F238E27FC236}">
                <a16:creationId xmlns:a16="http://schemas.microsoft.com/office/drawing/2014/main" id="{8BD6F720-E7E8-43C1-8857-286B2878250E}"/>
              </a:ext>
            </a:extLst>
          </p:cNvPr>
          <p:cNvSpPr/>
          <p:nvPr/>
        </p:nvSpPr>
        <p:spPr>
          <a:xfrm>
            <a:off x="14731622" y="8055955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orme en L 56">
            <a:extLst>
              <a:ext uri="{FF2B5EF4-FFF2-40B4-BE49-F238E27FC236}">
                <a16:creationId xmlns:a16="http://schemas.microsoft.com/office/drawing/2014/main" id="{F9AF01FA-5059-45C7-A032-C93C7E376FD7}"/>
              </a:ext>
            </a:extLst>
          </p:cNvPr>
          <p:cNvSpPr/>
          <p:nvPr/>
        </p:nvSpPr>
        <p:spPr>
          <a:xfrm rot="19001945">
            <a:off x="14748948" y="8643551"/>
            <a:ext cx="221189" cy="138325"/>
          </a:xfrm>
          <a:prstGeom prst="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 flipH="1">
            <a:off x="3456599" y="4046334"/>
            <a:ext cx="1994737" cy="94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5451336" y="4046334"/>
            <a:ext cx="2287017" cy="101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F8FD21CF-0C7A-45BA-BF66-93AFD67C6FAC}"/>
              </a:ext>
            </a:extLst>
          </p:cNvPr>
          <p:cNvCxnSpPr>
            <a:stCxn id="40" idx="2"/>
            <a:endCxn id="52" idx="0"/>
          </p:cNvCxnSpPr>
          <p:nvPr/>
        </p:nvCxnSpPr>
        <p:spPr>
          <a:xfrm rot="5400000" flipH="1" flipV="1">
            <a:off x="6007697" y="921106"/>
            <a:ext cx="5660901" cy="10556288"/>
          </a:xfrm>
          <a:prstGeom prst="bentConnector5">
            <a:avLst>
              <a:gd name="adj1" fmla="val -4038"/>
              <a:gd name="adj2" fmla="val 49741"/>
              <a:gd name="adj3" fmla="val 1040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4116292" y="4137448"/>
            <a:ext cx="0" cy="3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D88D8BA-25D8-4E4F-875B-8EF9031A1A3E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4116292" y="5455379"/>
            <a:ext cx="0" cy="51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14116292" y="738650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32616C3E-C226-4E29-96D0-EF798F9DEB85}"/>
              </a:ext>
            </a:extLst>
          </p:cNvPr>
          <p:cNvSpPr txBox="1"/>
          <p:nvPr/>
        </p:nvSpPr>
        <p:spPr>
          <a:xfrm>
            <a:off x="10674111" y="8971100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chemeClr val="accent4">
                    <a:lumMod val="75000"/>
                  </a:schemeClr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[3,1],0,3,0, [4,2],0, 5 ,0,[],0, 1 ,0 ,[],0,10,0,[],0,1,0 ]</a:t>
            </a:r>
            <a:endParaRPr lang="en-GB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CE4052-372E-486A-B3A7-940FCC74E4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B7D38F-5000-4F49-879F-975D4C1D53F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5BCE23-A1DA-40BC-AEFD-6917811BDF33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2F78DF-4ED5-4652-A251-084BDE3D1CE1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900EBE0-8AE1-4753-A42C-95F7C8714805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69C8F8A-4CE9-4EC6-B7C0-8B298154C32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788BB80-5AA8-4BEC-9406-04B385318100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7BD09A5-2E50-4747-8242-46EC55BAC6C2}"/>
              </a:ext>
            </a:extLst>
          </p:cNvPr>
          <p:cNvSpPr txBox="1"/>
          <p:nvPr/>
        </p:nvSpPr>
        <p:spPr>
          <a:xfrm>
            <a:off x="14673565" y="561065"/>
            <a:ext cx="3713058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653F4B-51E4-4748-83CE-C35D1E012A0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Unfeasibility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6572910" y="3754384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1981200" y="535723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954039" y="53861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7900574" y="6896100"/>
            <a:ext cx="2392756" cy="7187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Delete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3360601" y="8434136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3312415" y="6942884"/>
            <a:ext cx="2033748" cy="6979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487400" y="1982525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502561" y="3170671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539516" y="5091815"/>
            <a:ext cx="2131734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containers 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3" idx="0"/>
          </p:cNvCxnSpPr>
          <p:nvPr/>
        </p:nvCxnSpPr>
        <p:spPr>
          <a:xfrm flipH="1">
            <a:off x="2973981" y="4523033"/>
            <a:ext cx="4513329" cy="83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  <a:endCxn id="58" idx="0"/>
          </p:cNvCxnSpPr>
          <p:nvPr/>
        </p:nvCxnSpPr>
        <p:spPr>
          <a:xfrm flipH="1">
            <a:off x="5426534" y="4523033"/>
            <a:ext cx="2060776" cy="83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4534795" y="2751174"/>
            <a:ext cx="19405" cy="397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</p:cNvCxnSpPr>
          <p:nvPr/>
        </p:nvCxnSpPr>
        <p:spPr>
          <a:xfrm>
            <a:off x="14588603" y="464048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793BD53-E5B3-46C3-9AB4-25299A9C4AFA}"/>
              </a:ext>
            </a:extLst>
          </p:cNvPr>
          <p:cNvSpPr/>
          <p:nvPr/>
        </p:nvSpPr>
        <p:spPr>
          <a:xfrm>
            <a:off x="4341192" y="5362277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Unassigned containers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2DBD59-562D-4464-B5F9-783320086B49}"/>
              </a:ext>
            </a:extLst>
          </p:cNvPr>
          <p:cNvSpPr/>
          <p:nvPr/>
        </p:nvSpPr>
        <p:spPr>
          <a:xfrm>
            <a:off x="9594704" y="53742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Capacity exceeded 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131E3B0-F319-4D3D-B758-F26CEA18664D}"/>
              </a:ext>
            </a:extLst>
          </p:cNvPr>
          <p:cNvCxnSpPr>
            <a:cxnSpLocks/>
            <a:stCxn id="2" idx="2"/>
            <a:endCxn id="34" idx="0"/>
          </p:cNvCxnSpPr>
          <p:nvPr/>
        </p:nvCxnSpPr>
        <p:spPr>
          <a:xfrm>
            <a:off x="7487310" y="4523033"/>
            <a:ext cx="552071" cy="86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A092EED9-1B95-406B-983B-D29FC19DB08B}"/>
              </a:ext>
            </a:extLst>
          </p:cNvPr>
          <p:cNvCxnSpPr>
            <a:cxnSpLocks/>
            <a:stCxn id="2" idx="2"/>
            <a:endCxn id="60" idx="0"/>
          </p:cNvCxnSpPr>
          <p:nvPr/>
        </p:nvCxnSpPr>
        <p:spPr>
          <a:xfrm>
            <a:off x="7487310" y="4523033"/>
            <a:ext cx="3192736" cy="85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A0FF133-D5BE-4458-95C8-94970F82D27B}"/>
              </a:ext>
            </a:extLst>
          </p:cNvPr>
          <p:cNvCxnSpPr>
            <a:stCxn id="41" idx="2"/>
            <a:endCxn id="40" idx="0"/>
          </p:cNvCxnSpPr>
          <p:nvPr/>
        </p:nvCxnSpPr>
        <p:spPr>
          <a:xfrm>
            <a:off x="4329289" y="7640830"/>
            <a:ext cx="24093" cy="7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A8F511-D88C-4984-B19D-AE76F90AC482}"/>
              </a:ext>
            </a:extLst>
          </p:cNvPr>
          <p:cNvSpPr/>
          <p:nvPr/>
        </p:nvSpPr>
        <p:spPr>
          <a:xfrm>
            <a:off x="6903419" y="1874081"/>
            <a:ext cx="1389351" cy="434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Child</a:t>
            </a:r>
            <a:r>
              <a:rPr lang="en-GB" dirty="0"/>
              <a:t>  </a:t>
            </a:r>
          </a:p>
        </p:txBody>
      </p:sp>
      <p:sp>
        <p:nvSpPr>
          <p:cNvPr id="72" name="Losange 71">
            <a:extLst>
              <a:ext uri="{FF2B5EF4-FFF2-40B4-BE49-F238E27FC236}">
                <a16:creationId xmlns:a16="http://schemas.microsoft.com/office/drawing/2014/main" id="{325E19F1-AC27-4D0B-90B8-FC6D16EFB086}"/>
              </a:ext>
            </a:extLst>
          </p:cNvPr>
          <p:cNvSpPr/>
          <p:nvPr/>
        </p:nvSpPr>
        <p:spPr>
          <a:xfrm>
            <a:off x="13461737" y="7398706"/>
            <a:ext cx="2014343" cy="895074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Valid  children =2?</a:t>
            </a:r>
          </a:p>
        </p:txBody>
      </p:sp>
      <p:sp>
        <p:nvSpPr>
          <p:cNvPr id="75" name="Losange 74">
            <a:extLst>
              <a:ext uri="{FF2B5EF4-FFF2-40B4-BE49-F238E27FC236}">
                <a16:creationId xmlns:a16="http://schemas.microsoft.com/office/drawing/2014/main" id="{C785C45E-8E4B-476C-A70D-4CE8A295C420}"/>
              </a:ext>
            </a:extLst>
          </p:cNvPr>
          <p:cNvSpPr/>
          <p:nvPr/>
        </p:nvSpPr>
        <p:spPr>
          <a:xfrm>
            <a:off x="6466054" y="2396831"/>
            <a:ext cx="2236603" cy="899976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Verify feasibility </a:t>
            </a:r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EC821A5F-DA17-4771-B557-F4CA71D6AFDC}"/>
              </a:ext>
            </a:extLst>
          </p:cNvPr>
          <p:cNvCxnSpPr>
            <a:cxnSpLocks/>
          </p:cNvCxnSpPr>
          <p:nvPr/>
        </p:nvCxnSpPr>
        <p:spPr>
          <a:xfrm flipH="1">
            <a:off x="14534795" y="8343900"/>
            <a:ext cx="19405" cy="31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Freeform 31">
            <a:extLst>
              <a:ext uri="{FF2B5EF4-FFF2-40B4-BE49-F238E27FC236}">
                <a16:creationId xmlns:a16="http://schemas.microsoft.com/office/drawing/2014/main" id="{434423F1-2954-4EF4-9A9F-863BA66FAB88}"/>
              </a:ext>
            </a:extLst>
          </p:cNvPr>
          <p:cNvSpPr/>
          <p:nvPr/>
        </p:nvSpPr>
        <p:spPr>
          <a:xfrm>
            <a:off x="12947008" y="8678617"/>
            <a:ext cx="3283190" cy="519528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r>
              <a:rPr lang="en-GB" noProof="0" dirty="0"/>
              <a:t>New generation </a:t>
            </a:r>
            <a:r>
              <a:rPr lang="en-GB" noProof="0" dirty="0">
                <a:sym typeface="Wingdings" panose="05000000000000000000" pitchFamily="2" charset="2"/>
              </a:rPr>
              <a:t> Valid children</a:t>
            </a:r>
            <a:endParaRPr lang="en-GB" noProof="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33AAA3D-20C1-403D-A0DF-04D1B27279A0}"/>
              </a:ext>
            </a:extLst>
          </p:cNvPr>
          <p:cNvSpPr txBox="1"/>
          <p:nvPr/>
        </p:nvSpPr>
        <p:spPr>
          <a:xfrm>
            <a:off x="14102512" y="8269965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97FDE137-51AF-4759-9709-0D250E407BA3}"/>
              </a:ext>
            </a:extLst>
          </p:cNvPr>
          <p:cNvCxnSpPr>
            <a:cxnSpLocks/>
            <a:stCxn id="72" idx="3"/>
            <a:endCxn id="70" idx="0"/>
          </p:cNvCxnSpPr>
          <p:nvPr/>
        </p:nvCxnSpPr>
        <p:spPr>
          <a:xfrm flipH="1" flipV="1">
            <a:off x="7598095" y="1874081"/>
            <a:ext cx="7877985" cy="5972162"/>
          </a:xfrm>
          <a:prstGeom prst="bentConnector4">
            <a:avLst>
              <a:gd name="adj1" fmla="val -14845"/>
              <a:gd name="adj2" fmla="val 1038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91A0E99B-F2C1-4D69-86CE-76C61D661527}"/>
              </a:ext>
            </a:extLst>
          </p:cNvPr>
          <p:cNvSpPr txBox="1"/>
          <p:nvPr/>
        </p:nvSpPr>
        <p:spPr>
          <a:xfrm>
            <a:off x="15703889" y="7576040"/>
            <a:ext cx="5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B945113-4345-413C-909D-1DD6E45AE0DB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14468909" y="7075260"/>
            <a:ext cx="65886" cy="32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reeform 31">
            <a:extLst>
              <a:ext uri="{FF2B5EF4-FFF2-40B4-BE49-F238E27FC236}">
                <a16:creationId xmlns:a16="http://schemas.microsoft.com/office/drawing/2014/main" id="{88ABD5FE-D316-4927-B3F3-9A083C99C6FC}"/>
              </a:ext>
            </a:extLst>
          </p:cNvPr>
          <p:cNvSpPr/>
          <p:nvPr/>
        </p:nvSpPr>
        <p:spPr>
          <a:xfrm>
            <a:off x="13539516" y="6537561"/>
            <a:ext cx="2233095" cy="507133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GB" dirty="0">
                <a:sym typeface="Wingdings" panose="05000000000000000000" pitchFamily="2" charset="2"/>
              </a:rPr>
              <a:t>Valid children</a:t>
            </a:r>
            <a:r>
              <a:rPr lang="en-GB" noProof="0" dirty="0">
                <a:sym typeface="Wingdings" panose="05000000000000000000" pitchFamily="2" charset="2"/>
              </a:rPr>
              <a:t> Child</a:t>
            </a:r>
            <a:endParaRPr lang="en-GB" noProof="0" dirty="0"/>
          </a:p>
        </p:txBody>
      </p:sp>
      <p:cxnSp>
        <p:nvCxnSpPr>
          <p:cNvPr id="116" name="Connecteur : en angle 115">
            <a:extLst>
              <a:ext uri="{FF2B5EF4-FFF2-40B4-BE49-F238E27FC236}">
                <a16:creationId xmlns:a16="http://schemas.microsoft.com/office/drawing/2014/main" id="{4223395E-2A79-4923-B3D5-2C894402183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702657" y="2846819"/>
            <a:ext cx="4835283" cy="3891877"/>
          </a:xfrm>
          <a:prstGeom prst="bentConnector3">
            <a:avLst>
              <a:gd name="adj1" fmla="val 734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95F9C6A9-BAA6-49DC-9A47-F1F500DCD21B}"/>
              </a:ext>
            </a:extLst>
          </p:cNvPr>
          <p:cNvSpPr txBox="1"/>
          <p:nvPr/>
        </p:nvSpPr>
        <p:spPr>
          <a:xfrm>
            <a:off x="8672172" y="2603219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73BFA91-6FD0-4888-A31B-5DE2B84F49E3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7584356" y="3296807"/>
            <a:ext cx="11984" cy="45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A6B417C5-DCA8-474B-B706-B7E593FDC2B5}"/>
              </a:ext>
            </a:extLst>
          </p:cNvPr>
          <p:cNvSpPr txBox="1"/>
          <p:nvPr/>
        </p:nvSpPr>
        <p:spPr>
          <a:xfrm>
            <a:off x="7635036" y="3422390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DFD55548-F965-4FAF-948D-013E62F5B5F3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4605383" y="6006215"/>
            <a:ext cx="19475" cy="5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CA7B2560-2463-4CAD-9BE6-C812D519E588}"/>
              </a:ext>
            </a:extLst>
          </p:cNvPr>
          <p:cNvCxnSpPr>
            <a:stCxn id="60" idx="2"/>
            <a:endCxn id="35" idx="0"/>
          </p:cNvCxnSpPr>
          <p:nvPr/>
        </p:nvCxnSpPr>
        <p:spPr>
          <a:xfrm flipH="1">
            <a:off x="9096952" y="6018156"/>
            <a:ext cx="1583094" cy="87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8A34521E-EB4E-4791-B5E4-28DC34F91474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8039381" y="6030056"/>
            <a:ext cx="1057571" cy="86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E191DC17-DC3A-4605-8CFA-62B758131B90}"/>
              </a:ext>
            </a:extLst>
          </p:cNvPr>
          <p:cNvCxnSpPr>
            <a:stCxn id="58" idx="2"/>
            <a:endCxn id="41" idx="0"/>
          </p:cNvCxnSpPr>
          <p:nvPr/>
        </p:nvCxnSpPr>
        <p:spPr>
          <a:xfrm flipH="1">
            <a:off x="4329289" y="6006215"/>
            <a:ext cx="1097245" cy="93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AB8F15CD-256C-465B-9A8F-D8C3E3CEEB85}"/>
              </a:ext>
            </a:extLst>
          </p:cNvPr>
          <p:cNvCxnSpPr>
            <a:stCxn id="33" idx="2"/>
            <a:endCxn id="41" idx="0"/>
          </p:cNvCxnSpPr>
          <p:nvPr/>
        </p:nvCxnSpPr>
        <p:spPr>
          <a:xfrm>
            <a:off x="2973981" y="6058940"/>
            <a:ext cx="1355308" cy="88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87767" y="2663189"/>
            <a:ext cx="1006512" cy="1008346"/>
          </a:xfrm>
          <a:custGeom>
            <a:avLst/>
            <a:gdLst/>
            <a:ahLst/>
            <a:cxnLst/>
            <a:rect l="l" t="t" r="r" b="b"/>
            <a:pathLst>
              <a:path w="1006512" h="1008346">
                <a:moveTo>
                  <a:pt x="0" y="0"/>
                </a:moveTo>
                <a:lnTo>
                  <a:pt x="1006512" y="0"/>
                </a:lnTo>
                <a:lnTo>
                  <a:pt x="1006512" y="1008346"/>
                </a:lnTo>
                <a:lnTo>
                  <a:pt x="0" y="100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042306" y="4750839"/>
            <a:ext cx="2097433" cy="1494898"/>
          </a:xfrm>
          <a:custGeom>
            <a:avLst/>
            <a:gdLst/>
            <a:ahLst/>
            <a:cxnLst/>
            <a:rect l="l" t="t" r="r" b="b"/>
            <a:pathLst>
              <a:path w="2097433" h="1494898">
                <a:moveTo>
                  <a:pt x="0" y="0"/>
                </a:moveTo>
                <a:lnTo>
                  <a:pt x="2097433" y="0"/>
                </a:lnTo>
                <a:lnTo>
                  <a:pt x="2097433" y="1494898"/>
                </a:lnTo>
                <a:lnTo>
                  <a:pt x="0" y="14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1288914" y="7318933"/>
            <a:ext cx="1668076" cy="1748965"/>
          </a:xfrm>
          <a:custGeom>
            <a:avLst/>
            <a:gdLst/>
            <a:ahLst/>
            <a:cxnLst/>
            <a:rect l="l" t="t" r="r" b="b"/>
            <a:pathLst>
              <a:path w="1668076" h="1748965">
                <a:moveTo>
                  <a:pt x="0" y="0"/>
                </a:moveTo>
                <a:lnTo>
                  <a:pt x="1668075" y="0"/>
                </a:lnTo>
                <a:lnTo>
                  <a:pt x="1668075" y="1748965"/>
                </a:lnTo>
                <a:lnTo>
                  <a:pt x="0" y="1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320842" y="2019300"/>
            <a:ext cx="1604218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Objective: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5990" y="2230814"/>
            <a:ext cx="1145501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Compare the performance of different approaches on the same dataset using benchmark_set_for_sustainability_2019 by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Chargui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804" y="4024986"/>
            <a:ext cx="372918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Implementation method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7000" y="5233581"/>
            <a:ext cx="127523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 (Controlled + Random Population): mix of random and guided initialization.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Exact Method: used as a benchmark for optimal results.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872" y="6670344"/>
            <a:ext cx="3022550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Evaluation method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07000" y="7547621"/>
            <a:ext cx="1275230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All  methods executed on the same set of instances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Measured cost per instance to evaluate performance.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Results presented in plots comparing cost for three methods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20A138E-FEDF-CB80-F66C-91D4E182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7FA1FC-E41D-57D0-3879-4DC97EF5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F27FCF-D80D-8B54-01C0-19FB3AFCF40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7A7F04-9908-4A50-957A-F3CFCB153AD3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6942F267-17FD-46DD-B733-E8104EB6AB2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F504B239-725F-4943-9BA0-621F11B43B4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AD68845-C547-406E-A5AD-DD57EECBEE36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B183BD1A-B409-46BB-95FE-879F61EAE53A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FBA6A776-D754-46C1-BCB9-3C3BED90BEE3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35B5D62D-EFAE-49D1-8A36-498D4EFA15C6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EDF27BAF-1253-43C4-8317-28ED7C19FF8A}"/>
              </a:ext>
            </a:extLst>
          </p:cNvPr>
          <p:cNvSpPr txBox="1"/>
          <p:nvPr/>
        </p:nvSpPr>
        <p:spPr>
          <a:xfrm>
            <a:off x="12271479" y="157947"/>
            <a:ext cx="3614058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3FBD5E-36B5-4F74-865C-BA22230E565A}"/>
              </a:ext>
            </a:extLst>
          </p:cNvPr>
          <p:cNvSpPr txBox="1"/>
          <p:nvPr/>
        </p:nvSpPr>
        <p:spPr>
          <a:xfrm>
            <a:off x="69897" y="1775137"/>
            <a:ext cx="182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Instances taken from benchmark available in the  link: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AD2EA8E7-1110-465A-BB71-DCEC33A54E52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97B2CE84-8983-4E35-9B69-1DA86C535988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70697E2-B462-459D-8676-F2269FB87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31655"/>
              </p:ext>
            </p:extLst>
          </p:nvPr>
        </p:nvGraphicFramePr>
        <p:xfrm>
          <a:off x="249382" y="2628900"/>
          <a:ext cx="6913418" cy="6278654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127505943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415180657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651327617"/>
                    </a:ext>
                  </a:extLst>
                </a:gridCol>
              </a:tblGrid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Symbol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Description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/>
                        <a:t>Meaning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626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containers to be handled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12934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distinct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839865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available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27155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loading/unloading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492092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capacity of each truck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148568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Cₑ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 unit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cost per unit of distance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2016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cost for destination </a:t>
                      </a:r>
                      <a:r>
                        <a:rPr lang="en-US" sz="18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cost of using a truck assigned to destination </a:t>
                      </a:r>
                      <a:r>
                        <a:rPr lang="en-US" sz="18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1015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length of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dimension of the cross-dock layout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2214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length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(or size)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15781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containers inside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94016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trucks at the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553722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Destination–container matrix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matrix indicating the destination of each container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278095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33D717D-4189-45CE-BE78-FE85DA156621}"/>
              </a:ext>
            </a:extLst>
          </p:cNvPr>
          <p:cNvSpPr txBox="1"/>
          <p:nvPr/>
        </p:nvSpPr>
        <p:spPr>
          <a:xfrm>
            <a:off x="6324600" y="1559545"/>
            <a:ext cx="1150620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https://www.researchgate.net/publication/333592362_Multi-Objective_Sustainable_Truck_Scheduling_in_a_Rail-Road_Physical_Internet_Cross-Docking_Hub_Considering_Energy_Consumption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9E4EF91-D469-4B28-A12E-6D8A196B8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679" y="2268226"/>
            <a:ext cx="7234206" cy="705901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28534325-D88E-47F6-93C0-05C8493311B1}"/>
              </a:ext>
            </a:extLst>
          </p:cNvPr>
          <p:cNvSpPr/>
          <p:nvPr/>
        </p:nvSpPr>
        <p:spPr>
          <a:xfrm>
            <a:off x="9680679" y="3009900"/>
            <a:ext cx="550902" cy="9144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339CB49-D425-4697-90CC-5C452254968A}"/>
              </a:ext>
            </a:extLst>
          </p:cNvPr>
          <p:cNvSpPr/>
          <p:nvPr/>
        </p:nvSpPr>
        <p:spPr>
          <a:xfrm>
            <a:off x="9601200" y="4020826"/>
            <a:ext cx="700024" cy="196087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B7D0022-9C6D-4578-8295-CDB93F8E5ACC}"/>
              </a:ext>
            </a:extLst>
          </p:cNvPr>
          <p:cNvSpPr/>
          <p:nvPr/>
        </p:nvSpPr>
        <p:spPr>
          <a:xfrm>
            <a:off x="9525000" y="6057900"/>
            <a:ext cx="700024" cy="25146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1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136" y="2322141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1 : Description of instance data</a:t>
            </a:r>
            <a:r>
              <a:rPr lang="en-GB" dirty="0"/>
              <a:t> </a:t>
            </a:r>
          </a:p>
        </p:txBody>
      </p:sp>
      <p:graphicFrame>
        <p:nvGraphicFramePr>
          <p:cNvPr id="42" name="Tableau 42">
            <a:extLst>
              <a:ext uri="{FF2B5EF4-FFF2-40B4-BE49-F238E27FC236}">
                <a16:creationId xmlns:a16="http://schemas.microsoft.com/office/drawing/2014/main" id="{D6FE3368-C753-41DA-951D-393BDD96B78A}"/>
              </a:ext>
            </a:extLst>
          </p:cNvPr>
          <p:cNvGraphicFramePr>
            <a:graphicFrameLocks noGrp="1"/>
          </p:cNvGraphicFramePr>
          <p:nvPr/>
        </p:nvGraphicFramePr>
        <p:xfrm>
          <a:off x="9470273" y="2779889"/>
          <a:ext cx="7903327" cy="53658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0665">
                  <a:extLst>
                    <a:ext uri="{9D8B030D-6E8A-4147-A177-3AD203B41FA5}">
                      <a16:colId xmlns:a16="http://schemas.microsoft.com/office/drawing/2014/main" val="3280280386"/>
                    </a:ext>
                  </a:extLst>
                </a:gridCol>
                <a:gridCol w="2087767">
                  <a:extLst>
                    <a:ext uri="{9D8B030D-6E8A-4147-A177-3AD203B41FA5}">
                      <a16:colId xmlns:a16="http://schemas.microsoft.com/office/drawing/2014/main" val="2371935954"/>
                    </a:ext>
                  </a:extLst>
                </a:gridCol>
                <a:gridCol w="1458087">
                  <a:extLst>
                    <a:ext uri="{9D8B030D-6E8A-4147-A177-3AD203B41FA5}">
                      <a16:colId xmlns:a16="http://schemas.microsoft.com/office/drawing/2014/main" val="1597308016"/>
                    </a:ext>
                  </a:extLst>
                </a:gridCol>
                <a:gridCol w="1831457">
                  <a:extLst>
                    <a:ext uri="{9D8B030D-6E8A-4147-A177-3AD203B41FA5}">
                      <a16:colId xmlns:a16="http://schemas.microsoft.com/office/drawing/2014/main" val="4010964768"/>
                    </a:ext>
                  </a:extLst>
                </a:gridCol>
                <a:gridCol w="945351">
                  <a:extLst>
                    <a:ext uri="{9D8B030D-6E8A-4147-A177-3AD203B41FA5}">
                      <a16:colId xmlns:a16="http://schemas.microsoft.com/office/drawing/2014/main" val="2959650058"/>
                    </a:ext>
                  </a:extLst>
                </a:gridCol>
              </a:tblGrid>
              <a:tr h="329020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Docks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283400"/>
                  </a:ext>
                </a:extLst>
              </a:tr>
              <a:tr h="438517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inst_4_3_4.txt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5080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inst_5_2_4.txt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4481560"/>
                  </a:ext>
                </a:extLst>
              </a:tr>
              <a:tr h="33933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inst_6_3_5.txt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363660"/>
                  </a:ext>
                </a:extLst>
              </a:tr>
              <a:tr h="29767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inst_7_1_5.txt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5286430"/>
                  </a:ext>
                </a:extLst>
              </a:tr>
              <a:tr h="256014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inst_8_1_5.txt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6343521"/>
                  </a:ext>
                </a:extLst>
              </a:tr>
              <a:tr h="29055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inst_9_2_7.txt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8503614"/>
                  </a:ext>
                </a:extLst>
              </a:tr>
              <a:tr h="172690"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inst_10_1_7.txt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9209438"/>
                  </a:ext>
                </a:extLst>
              </a:tr>
              <a:tr h="20722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inst_11_2_7.txt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5657127"/>
                  </a:ext>
                </a:extLst>
              </a:tr>
              <a:tr h="16556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562410"/>
                  </a:ext>
                </a:extLst>
              </a:tr>
              <a:tr h="200104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624366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0741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70343"/>
                  </a:ext>
                </a:extLst>
              </a:tr>
              <a:tr h="26313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54278"/>
                  </a:ext>
                </a:extLst>
              </a:tr>
              <a:tr h="35230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inst_30_15_20.txt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457196"/>
                  </a:ext>
                </a:extLst>
              </a:tr>
            </a:tbl>
          </a:graphicData>
        </a:graphic>
      </p:graphicFrame>
      <p:sp>
        <p:nvSpPr>
          <p:cNvPr id="30" name="TextBox 23">
            <a:extLst>
              <a:ext uri="{FF2B5EF4-FFF2-40B4-BE49-F238E27FC236}">
                <a16:creationId xmlns:a16="http://schemas.microsoft.com/office/drawing/2014/main" id="{EDF27BAF-1253-43C4-8317-28ED7C19FF8A}"/>
              </a:ext>
            </a:extLst>
          </p:cNvPr>
          <p:cNvSpPr txBox="1"/>
          <p:nvPr/>
        </p:nvSpPr>
        <p:spPr>
          <a:xfrm>
            <a:off x="12271479" y="157947"/>
            <a:ext cx="3614058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3FBD5E-36B5-4F74-865C-BA22230E565A}"/>
              </a:ext>
            </a:extLst>
          </p:cNvPr>
          <p:cNvSpPr txBox="1"/>
          <p:nvPr/>
        </p:nvSpPr>
        <p:spPr>
          <a:xfrm>
            <a:off x="69897" y="1595696"/>
            <a:ext cx="182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Instances taken from benchmark available in the  link: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AD2EA8E7-1110-465A-BB71-DCEC33A54E52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97B2CE84-8983-4E35-9B69-1DA86C535988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70697E2-B462-459D-8676-F2269FB872D4}"/>
              </a:ext>
            </a:extLst>
          </p:cNvPr>
          <p:cNvGraphicFramePr>
            <a:graphicFrameLocks noGrp="1"/>
          </p:cNvGraphicFramePr>
          <p:nvPr/>
        </p:nvGraphicFramePr>
        <p:xfrm>
          <a:off x="249382" y="2628900"/>
          <a:ext cx="6913418" cy="6462249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127505943"/>
                    </a:ext>
                  </a:extLst>
                </a:gridCol>
                <a:gridCol w="2100104">
                  <a:extLst>
                    <a:ext uri="{9D8B030D-6E8A-4147-A177-3AD203B41FA5}">
                      <a16:colId xmlns:a16="http://schemas.microsoft.com/office/drawing/2014/main" val="4151806571"/>
                    </a:ext>
                  </a:extLst>
                </a:gridCol>
                <a:gridCol w="3822714">
                  <a:extLst>
                    <a:ext uri="{9D8B030D-6E8A-4147-A177-3AD203B41FA5}">
                      <a16:colId xmlns:a16="http://schemas.microsoft.com/office/drawing/2014/main" val="3651327617"/>
                    </a:ext>
                  </a:extLst>
                </a:gridCol>
              </a:tblGrid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Symbol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Description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/>
                        <a:t>Meaning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626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containers to be handled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12934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distinct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839865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available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27155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loading/unloading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492092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capacity of each truck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148568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Cₑ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 unit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cost per unit of distance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2016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cost for destination </a:t>
                      </a:r>
                      <a:r>
                        <a:rPr lang="en-US" sz="18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cost of using a truck assigned to destination </a:t>
                      </a:r>
                      <a:r>
                        <a:rPr lang="en-US" sz="18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1015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length of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dimension of the cross-dock layout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2214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length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(or size)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15781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containers inside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94016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trucks at the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553722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Destination–container matrix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matrix indicating the destination of each container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278095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33D717D-4189-45CE-BE78-FE85DA156621}"/>
              </a:ext>
            </a:extLst>
          </p:cNvPr>
          <p:cNvSpPr txBox="1"/>
          <p:nvPr/>
        </p:nvSpPr>
        <p:spPr>
          <a:xfrm>
            <a:off x="6324600" y="1559545"/>
            <a:ext cx="1150620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https://www.researchgate.net/publication/333592362_Multi-Objective_Sustainable_Truck_Scheduling_in_a_Rail-Road_Physical_Internet_Cross-Docking_Hub_Considering_Energy_Consumption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69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6651FFB-4C73-B65A-DFAD-B05D2E546AF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5A26F1-38F6-5CBF-496F-E9A7F21D79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AE0A55D-33F9-20CF-9926-B7741F0F3501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CBDC57ED-39BB-B787-2418-C8A993BFE03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85D64FD1-46AF-2BBC-80F3-F65356D011C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0669CC06-1D16-918C-81D8-96ADEB30ADD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Context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BB7C928-3B5B-C9D0-F1DF-057454083E08}"/>
              </a:ext>
            </a:extLst>
          </p:cNvPr>
          <p:cNvSpPr txBox="1"/>
          <p:nvPr/>
        </p:nvSpPr>
        <p:spPr>
          <a:xfrm>
            <a:off x="12377058" y="921875"/>
            <a:ext cx="2177142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43E5203D-05F8-4C18-8290-9FB43BDE89A3}"/>
              </a:ext>
            </a:extLst>
          </p:cNvPr>
          <p:cNvSpPr txBox="1"/>
          <p:nvPr/>
        </p:nvSpPr>
        <p:spPr>
          <a:xfrm>
            <a:off x="14020800" y="25319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0D1847-F731-4462-A9E6-89169BA42B2B}"/>
              </a:ext>
            </a:extLst>
          </p:cNvPr>
          <p:cNvSpPr/>
          <p:nvPr/>
        </p:nvSpPr>
        <p:spPr>
          <a:xfrm>
            <a:off x="838200" y="4076700"/>
            <a:ext cx="7010400" cy="2743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4ADF8DD-D1F3-46C1-A8BB-ADC73A669744}"/>
              </a:ext>
            </a:extLst>
          </p:cNvPr>
          <p:cNvSpPr txBox="1"/>
          <p:nvPr/>
        </p:nvSpPr>
        <p:spPr>
          <a:xfrm>
            <a:off x="1015836" y="4533900"/>
            <a:ext cx="66551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Cross-docking is a logistics approach that enables fast transshipment of goods between inbound and outbound transportation modes with minimal storage. Due to the involvement of multiple docks, modes, and constraints, optimizing cross-dock operations is a challenging problem that requires efficient scheduling and assignment strategies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A95A5E-8B61-436B-A13D-687A187A398A}"/>
              </a:ext>
            </a:extLst>
          </p:cNvPr>
          <p:cNvSpPr txBox="1"/>
          <p:nvPr/>
        </p:nvSpPr>
        <p:spPr>
          <a:xfrm>
            <a:off x="991589" y="4164568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Definition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E11CC130-9312-406A-BFB9-ACE5BD0863A7}"/>
              </a:ext>
            </a:extLst>
          </p:cNvPr>
          <p:cNvSpPr txBox="1"/>
          <p:nvPr/>
        </p:nvSpPr>
        <p:spPr>
          <a:xfrm>
            <a:off x="16818726" y="234313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11FB0833-6227-4081-B1D1-54EB9A4F5DEA}"/>
              </a:ext>
            </a:extLst>
          </p:cNvPr>
          <p:cNvSpPr txBox="1"/>
          <p:nvPr/>
        </p:nvSpPr>
        <p:spPr>
          <a:xfrm>
            <a:off x="14427406" y="902488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Research Gap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29C2306B-3BE7-48D9-A748-132349E96593}"/>
              </a:ext>
            </a:extLst>
          </p:cNvPr>
          <p:cNvSpPr txBox="1"/>
          <p:nvPr/>
        </p:nvSpPr>
        <p:spPr>
          <a:xfrm>
            <a:off x="16604548" y="927606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7F708-DAC8-95FD-9E43-F97EC6A31B5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74EBB56-F604-7143-4B71-7B691202A486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5608C-515E-32A6-AA29-68A17D58596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AA8C1A6-B45D-B547-842C-7B2C82BF014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876F9AC-E959-70EA-A6B0-0E4FF8B1CE2C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8CBB7D2-0DF1-0D93-DF23-083C437040F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62F8F4-307D-4A3A-8FB0-945DB4CDCEB2}"/>
              </a:ext>
            </a:extLst>
          </p:cNvPr>
          <p:cNvSpPr txBox="1"/>
          <p:nvPr/>
        </p:nvSpPr>
        <p:spPr>
          <a:xfrm>
            <a:off x="546646" y="4508216"/>
            <a:ext cx="553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Why Computational cluster 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0B745B-DE87-4153-AA2A-1F6CBA685382}"/>
              </a:ext>
            </a:extLst>
          </p:cNvPr>
          <p:cNvSpPr txBox="1"/>
          <p:nvPr/>
        </p:nvSpPr>
        <p:spPr>
          <a:xfrm>
            <a:off x="13489211" y="3889987"/>
            <a:ext cx="281769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HPC : scalable and high computational power, stable long execution without interruptions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13AAD4-535A-4843-836D-FB4C84213020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64B3FC07-FC4E-4E47-B203-AF5BEBB452D8}"/>
              </a:ext>
            </a:extLst>
          </p:cNvPr>
          <p:cNvSpPr txBox="1"/>
          <p:nvPr/>
        </p:nvSpPr>
        <p:spPr>
          <a:xfrm>
            <a:off x="12271479" y="15794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A7F123E3-75D0-47A8-B968-659A7393C49D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79C72814-ED97-451A-B34B-4F163492CBBB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3261E5D-8836-454A-8E69-8B17FE5E621F}"/>
              </a:ext>
            </a:extLst>
          </p:cNvPr>
          <p:cNvSpPr txBox="1"/>
          <p:nvPr/>
        </p:nvSpPr>
        <p:spPr>
          <a:xfrm>
            <a:off x="4038600" y="1937340"/>
            <a:ext cx="1188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Model is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NP-hard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requires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computational time and resources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999EA1B-F19F-4BB9-9CE8-82C5736D9482}"/>
              </a:ext>
            </a:extLst>
          </p:cNvPr>
          <p:cNvSpPr txBox="1"/>
          <p:nvPr/>
        </p:nvSpPr>
        <p:spPr>
          <a:xfrm>
            <a:off x="2440104" y="2728804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LGI2A provided access to a HPC(High-performance Computing) cluster  for running complicated calculations without disruption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90D839-3A77-4F12-9785-4F58291F007D}"/>
              </a:ext>
            </a:extLst>
          </p:cNvPr>
          <p:cNvSpPr txBox="1"/>
          <p:nvPr/>
        </p:nvSpPr>
        <p:spPr>
          <a:xfrm>
            <a:off x="9159057" y="3838173"/>
            <a:ext cx="286559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32 large instances, complicated calculations lead high computational complexity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60FED3E-C511-47B5-B15D-BA07CC68A4FC}"/>
              </a:ext>
            </a:extLst>
          </p:cNvPr>
          <p:cNvSpPr txBox="1"/>
          <p:nvPr/>
        </p:nvSpPr>
        <p:spPr>
          <a:xfrm>
            <a:off x="4592782" y="3823491"/>
            <a:ext cx="281769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Mixed Integer models and iterative algorithms require significant CPU time</a:t>
            </a:r>
          </a:p>
        </p:txBody>
      </p:sp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660C0A70-B51D-4C33-9D53-74B206B2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7745"/>
              </p:ext>
            </p:extLst>
          </p:nvPr>
        </p:nvGraphicFramePr>
        <p:xfrm>
          <a:off x="2895600" y="6723211"/>
          <a:ext cx="14374209" cy="1380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0413">
                  <a:extLst>
                    <a:ext uri="{9D8B030D-6E8A-4147-A177-3AD203B41FA5}">
                      <a16:colId xmlns:a16="http://schemas.microsoft.com/office/drawing/2014/main" val="271035177"/>
                    </a:ext>
                  </a:extLst>
                </a:gridCol>
                <a:gridCol w="1613291">
                  <a:extLst>
                    <a:ext uri="{9D8B030D-6E8A-4147-A177-3AD203B41FA5}">
                      <a16:colId xmlns:a16="http://schemas.microsoft.com/office/drawing/2014/main" val="4132619807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642900974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253746388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2088775066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2511431643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824306918"/>
                    </a:ext>
                  </a:extLst>
                </a:gridCol>
              </a:tblGrid>
              <a:tr h="383104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Company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Name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Access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Usage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CPU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Memory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Link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9749745"/>
                  </a:ext>
                </a:extLst>
              </a:tr>
              <a:tr h="997317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HPE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Hewlett-Packard Enterprise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Tech3E (LGI2A _ Université </a:t>
                      </a:r>
                      <a:r>
                        <a:rPr lang="en-GB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d’Artois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Slurm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Workload manager, Linux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execution of large experiments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AMD EPYC 9224 CPU , 24 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, 2 threads per 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 Go theory, 629 Go available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https://www.hpe.com/emea_europe/en/hpe-proliant-dl385-gen11.html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7299265"/>
                  </a:ext>
                </a:extLst>
              </a:tr>
            </a:tbl>
          </a:graphicData>
        </a:graphic>
      </p:graphicFrame>
      <p:pic>
        <p:nvPicPr>
          <p:cNvPr id="37" name="Image 36">
            <a:extLst>
              <a:ext uri="{FF2B5EF4-FFF2-40B4-BE49-F238E27FC236}">
                <a16:creationId xmlns:a16="http://schemas.microsoft.com/office/drawing/2014/main" id="{7B44C47A-05FC-4878-A5C2-BA4FB4CDD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7" y="6633715"/>
            <a:ext cx="2625341" cy="138042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F75653D-55DC-40F1-857F-0F22872314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8" y="2446948"/>
            <a:ext cx="1088544" cy="1088544"/>
          </a:xfrm>
          <a:prstGeom prst="rect">
            <a:avLst/>
          </a:prstGeom>
        </p:spPr>
      </p:pic>
      <p:sp>
        <p:nvSpPr>
          <p:cNvPr id="40" name="Rectangle 8">
            <a:extLst>
              <a:ext uri="{FF2B5EF4-FFF2-40B4-BE49-F238E27FC236}">
                <a16:creationId xmlns:a16="http://schemas.microsoft.com/office/drawing/2014/main" id="{AE0DF064-F330-4229-A309-7066B0605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28650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2 : Description of Cluster Tech3E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90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  <p:bldP spid="32" grpId="0" animBg="1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74349" y="1789554"/>
            <a:ext cx="4145251" cy="1153781"/>
          </a:xfrm>
          <a:custGeom>
            <a:avLst/>
            <a:gdLst/>
            <a:ahLst/>
            <a:cxnLst/>
            <a:rect l="l" t="t" r="r" b="b"/>
            <a:pathLst>
              <a:path w="4350068" h="1153781">
                <a:moveTo>
                  <a:pt x="0" y="0"/>
                </a:moveTo>
                <a:lnTo>
                  <a:pt x="4350068" y="0"/>
                </a:lnTo>
                <a:lnTo>
                  <a:pt x="4350068" y="1153781"/>
                </a:lnTo>
                <a:lnTo>
                  <a:pt x="0" y="115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444939" y="4522937"/>
            <a:ext cx="15469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Optimize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399" y="7283942"/>
            <a:ext cx="8739039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Unified Objective function: Weighted Sum, W1=0.5  W2= 0.5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/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/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/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blipFill>
                <a:blip r:embed="rId5"/>
                <a:stretch>
                  <a:fillRect l="-2270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/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blipFill>
                <a:blip r:embed="rId6"/>
                <a:stretch>
                  <a:fillRect l="-2362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ECA3C2B8-19A4-4F2C-AC2C-38D676CEF00C}"/>
              </a:ext>
            </a:extLst>
          </p:cNvPr>
          <p:cNvSpPr txBox="1"/>
          <p:nvPr/>
        </p:nvSpPr>
        <p:spPr>
          <a:xfrm>
            <a:off x="633428" y="3197006"/>
            <a:ext cx="951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Gurobipy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: A </a:t>
            </a:r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 python interface, version : 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python3.12-gurobi</a:t>
            </a:r>
          </a:p>
          <a:p>
            <a:endParaRPr lang="fr-FR" b="1" dirty="0">
              <a:solidFill>
                <a:srgbClr val="000000"/>
              </a:solidFill>
              <a:latin typeface="Inter 1 Medium"/>
              <a:ea typeface="Inter 1 Medium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is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a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Mathematical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 solver , for 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making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problems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E861CED-7E89-406B-8555-D75B14BB9497}"/>
              </a:ext>
            </a:extLst>
          </p:cNvPr>
          <p:cNvSpPr txBox="1"/>
          <p:nvPr/>
        </p:nvSpPr>
        <p:spPr>
          <a:xfrm>
            <a:off x="5041554" y="5426949"/>
            <a:ext cx="97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/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/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2247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398" y="1957569"/>
            <a:ext cx="122460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09B8D64-F59C-438F-8263-07D5D5A634CF}"/>
              </a:ext>
            </a:extLst>
          </p:cNvPr>
          <p:cNvSpPr txBox="1"/>
          <p:nvPr/>
        </p:nvSpPr>
        <p:spPr>
          <a:xfrm>
            <a:off x="10891594" y="1636966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Exact method code structure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94DE9D4-401F-4532-A793-C3BC34E83B47}"/>
              </a:ext>
            </a:extLst>
          </p:cNvPr>
          <p:cNvSpPr txBox="1"/>
          <p:nvPr/>
        </p:nvSpPr>
        <p:spPr>
          <a:xfrm>
            <a:off x="10681817" y="1977003"/>
            <a:ext cx="6972755" cy="7417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//Set Parameters </a:t>
            </a: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containers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trucks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K_list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docks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destinations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W2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cross dock system</a:t>
            </a:r>
          </a:p>
          <a:p>
            <a:endParaRPr lang="fr-FR" sz="1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fr-FR" sz="1400" dirty="0"/>
              <a:t>// </a:t>
            </a:r>
            <a:r>
              <a:rPr lang="fr-FR" sz="1400" dirty="0" err="1"/>
              <a:t>initialize</a:t>
            </a:r>
            <a:r>
              <a:rPr lang="fr-FR" sz="1400" dirty="0"/>
              <a:t> model</a:t>
            </a:r>
          </a:p>
          <a:p>
            <a:endParaRPr lang="fr-FR" sz="1400" dirty="0"/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 Model(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"Instance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instance_id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Transport_Energie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« </a:t>
            </a:r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2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setParam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TimeLimit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7200)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//Add decision variables 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 is destination of the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 : </a:t>
            </a:r>
            <a:r>
              <a:rPr lang="fr-FR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ruck h is assigned to dock k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container n is assigned to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v_used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truck is 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same dock for two trucks</a:t>
            </a:r>
            <a:endParaRPr lang="fr-F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continous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area swept by the container</a:t>
            </a:r>
          </a:p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sz="1400" dirty="0"/>
              <a:t>//Add constraints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m.addConstrs</a:t>
            </a:r>
            <a:endParaRPr lang="fr-FR" sz="1400" b="0" dirty="0">
              <a:solidFill>
                <a:schemeClr val="tx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//Solve </a:t>
            </a:r>
          </a:p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m.optimize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1400" dirty="0"/>
              <a:t>//Save results in csv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"results_exact_summary_with_chargui_instances_time_limit_2_h.csv"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B6D3A193-240B-4C37-8A32-2CF9BF74273E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B93C0BD2-8584-4DD9-B9CF-2647FD417DFF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68449FB1-8E12-4DE8-BA46-663AFE46BCFE}"/>
              </a:ext>
            </a:extLst>
          </p:cNvPr>
          <p:cNvSpPr txBox="1"/>
          <p:nvPr/>
        </p:nvSpPr>
        <p:spPr>
          <a:xfrm>
            <a:off x="12271479" y="15794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2C929-9152-E44F-44FA-1572A3E5B7F6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B758FC-5CB0-4A07-9AE8-62B433FBC610}"/>
              </a:ext>
            </a:extLst>
          </p:cNvPr>
          <p:cNvSpPr txBox="1"/>
          <p:nvPr/>
        </p:nvSpPr>
        <p:spPr>
          <a:xfrm>
            <a:off x="6313903" y="2766660"/>
            <a:ext cx="54448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Benchmark_instances_set_for_Sustainability_2019,zip</a:t>
            </a:r>
            <a:endParaRPr lang="en-GB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502AAD-0FC8-4B81-A053-5B990BE2F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52" y="1720571"/>
            <a:ext cx="1142695" cy="1142695"/>
          </a:xfrm>
          <a:prstGeom prst="rect">
            <a:avLst/>
          </a:prstGeom>
        </p:spPr>
      </p:pic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DDBF6CF4-77A2-4B2F-84A9-A2190ABDF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18441"/>
              </p:ext>
            </p:extLst>
          </p:nvPr>
        </p:nvGraphicFramePr>
        <p:xfrm>
          <a:off x="3314700" y="4078748"/>
          <a:ext cx="118872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552727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075668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346684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68753388"/>
                    </a:ext>
                  </a:extLst>
                </a:gridCol>
              </a:tblGrid>
              <a:tr h="30479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Technical setup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limit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Gurobi</a:t>
                      </a:r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license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74343"/>
                  </a:ext>
                </a:extLst>
              </a:tr>
              <a:tr h="776610">
                <a:tc>
                  <a:txBody>
                    <a:bodyPr/>
                    <a:lstStyle/>
                    <a:p>
                      <a:pPr algn="ctr"/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ClusterTech3E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Chargui’s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benchmark “</a:t>
                      </a: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Benchmark_instances_set_for_sustainability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(2019)</a:t>
                      </a:r>
                    </a:p>
                    <a:p>
                      <a:pPr algn="ctr"/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Time limits 7200s (2h)</a:t>
                      </a:r>
                    </a:p>
                    <a:p>
                      <a:pPr algn="ctr"/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Free academic license, version 12 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3809834"/>
                  </a:ext>
                </a:extLst>
              </a:tr>
            </a:tbl>
          </a:graphicData>
        </a:graphic>
      </p:graphicFrame>
      <p:graphicFrame>
        <p:nvGraphicFramePr>
          <p:cNvPr id="22" name="Tableau 22">
            <a:extLst>
              <a:ext uri="{FF2B5EF4-FFF2-40B4-BE49-F238E27FC236}">
                <a16:creationId xmlns:a16="http://schemas.microsoft.com/office/drawing/2014/main" id="{DA9674F3-0D15-4A4D-B2B9-E74640697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268026"/>
              </p:ext>
            </p:extLst>
          </p:nvPr>
        </p:nvGraphicFramePr>
        <p:xfrm>
          <a:off x="1020749" y="6999649"/>
          <a:ext cx="14564089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534">
                  <a:extLst>
                    <a:ext uri="{9D8B030D-6E8A-4147-A177-3AD203B41FA5}">
                      <a16:colId xmlns:a16="http://schemas.microsoft.com/office/drawing/2014/main" val="1661542359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3002048062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2119671599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1749211598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2541943872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3008818392"/>
                    </a:ext>
                  </a:extLst>
                </a:gridCol>
              </a:tblGrid>
              <a:tr h="494443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Technical setup</a:t>
                      </a:r>
                    </a:p>
                    <a:p>
                      <a:pPr algn="ctr"/>
                      <a:endParaRPr lang="en-GB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Population size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Mutation 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Crossover 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Number generations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98439"/>
                  </a:ext>
                </a:extLst>
              </a:tr>
              <a:tr h="806723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Desktop PC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Chargui’s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benchmark “</a:t>
                      </a: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Benchmark_instances_set_for_sustainability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(2019)</a:t>
                      </a:r>
                    </a:p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881113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FF1D4E46-67E9-4418-96A8-F05D12A37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56305"/>
              </p:ext>
            </p:extLst>
          </p:nvPr>
        </p:nvGraphicFramePr>
        <p:xfrm>
          <a:off x="15544800" y="6999649"/>
          <a:ext cx="244611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111">
                  <a:extLst>
                    <a:ext uri="{9D8B030D-6E8A-4147-A177-3AD203B41FA5}">
                      <a16:colId xmlns:a16="http://schemas.microsoft.com/office/drawing/2014/main" val="1941069525"/>
                    </a:ext>
                  </a:extLst>
                </a:gridCol>
              </a:tblGrid>
              <a:tr h="590431"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Heuristic ratio</a:t>
                      </a:r>
                      <a:b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binpacking</a:t>
                      </a:r>
                      <a:endParaRPr lang="en-GB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658917"/>
                  </a:ext>
                </a:extLst>
              </a:tr>
              <a:tr h="93356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71604"/>
                  </a:ext>
                </a:extLst>
              </a:tr>
            </a:tbl>
          </a:graphicData>
        </a:graphic>
      </p:graphicFrame>
      <p:sp>
        <p:nvSpPr>
          <p:cNvPr id="24" name="Rectangle 8">
            <a:extLst>
              <a:ext uri="{FF2B5EF4-FFF2-40B4-BE49-F238E27FC236}">
                <a16:creationId xmlns:a16="http://schemas.microsoft.com/office/drawing/2014/main" id="{0590124C-F3B0-402D-9E26-80530C8D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485968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3 : Exact method parameters</a:t>
            </a:r>
            <a:endParaRPr lang="en-GB" dirty="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D40B69A9-03A5-4B39-838B-EC83A51D3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57439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4 : Approximative method parameters (GA)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D5439-F732-4C11-BD4D-B4B4C0A2027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D0452987-C76B-44E6-882C-7B95A4BAA98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604ECE06-A6EF-4C7D-9A7C-56BE6BD63CB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4FA09B9A-5B59-4025-AC86-9604C0E475A2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5628D0B-61B5-4A8B-9BA7-A1DAF1ABE6FE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6E7BEB87-AE61-4D02-821C-6F5520F5DCEC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AEA9C476-2D82-4FF1-9D56-604B60A94A8C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09EC27CE-0F2A-4F8C-A142-B32564D648A1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9138C4D5-C2F3-435C-BFDE-12E897BD7823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78B29A5A-BADD-4B97-854D-F2A217CFFF57}"/>
              </a:ext>
            </a:extLst>
          </p:cNvPr>
          <p:cNvSpPr txBox="1"/>
          <p:nvPr/>
        </p:nvSpPr>
        <p:spPr>
          <a:xfrm>
            <a:off x="12271479" y="15794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C5A39-FF0E-10D1-BA22-3A1D491D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27180-BCC2-BA64-76A8-2891DA9C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7A098C-E282-4D14-B968-D9983A01DDC8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88074EB3-5822-49DE-A219-18B334ECD4D5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41EE7D54-7779-42B5-9322-500C4920C281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E5B3C218-6E53-45B6-8069-80BC05B4DE13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869C372F-2789-4455-97B2-09F1E7BC0010}"/>
              </a:ext>
            </a:extLst>
          </p:cNvPr>
          <p:cNvSpPr txBox="1"/>
          <p:nvPr/>
        </p:nvSpPr>
        <p:spPr>
          <a:xfrm>
            <a:off x="348342" y="169151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GAP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B26D73DA-1C0F-4D66-B97B-74A8DE3D490E}"/>
              </a:ext>
            </a:extLst>
          </p:cNvPr>
          <p:cNvSpPr txBox="1"/>
          <p:nvPr/>
        </p:nvSpPr>
        <p:spPr>
          <a:xfrm>
            <a:off x="5300601" y="169151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 </a:t>
            </a: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B01BE640-7E99-448A-8291-8F59FA373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27098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97373CA1-94F6-4842-9D1C-33E44B8F3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87042"/>
              </p:ext>
            </p:extLst>
          </p:nvPr>
        </p:nvGraphicFramePr>
        <p:xfrm>
          <a:off x="9289523" y="2032534"/>
          <a:ext cx="8830287" cy="7446348"/>
        </p:xfrm>
        <a:graphic>
          <a:graphicData uri="http://schemas.openxmlformats.org/drawingml/2006/table">
            <a:tbl>
              <a:tblPr/>
              <a:tblGrid>
                <a:gridCol w="1828057">
                  <a:extLst>
                    <a:ext uri="{9D8B030D-6E8A-4147-A177-3AD203B41FA5}">
                      <a16:colId xmlns:a16="http://schemas.microsoft.com/office/drawing/2014/main" val="122908925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8545206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345094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2414386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593199966"/>
                    </a:ext>
                  </a:extLst>
                </a:gridCol>
                <a:gridCol w="1287230">
                  <a:extLst>
                    <a:ext uri="{9D8B030D-6E8A-4147-A177-3AD203B41FA5}">
                      <a16:colId xmlns:a16="http://schemas.microsoft.com/office/drawing/2014/main" val="1134849018"/>
                    </a:ext>
                  </a:extLst>
                </a:gridCol>
              </a:tblGrid>
              <a:tr h="55334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Approximative_cost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Truck_cost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Energy_cost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Exact_cost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(truck_cost+energy_cost)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Gap(%)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dirty="0" err="1"/>
                        <a:t>Computational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Time(s)_GA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dirty="0" err="1"/>
                        <a:t>Computational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Time(s)_Exact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42278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inst_4_1_4.txt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0927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inst_4_2_4.txt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71594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inst_4_3_4.txt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825,0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825,0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1157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inst_5_1_4.txt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17236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inst_5_2_4.txt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15672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inst_5_3_4.txt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1064,0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0.9868421053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98233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673,0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2.124430956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03723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0.7401315789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7938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08414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0.1350438893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11837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1 022,0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1022,0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0.0489236791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7370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1 046,0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1045,0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0.1435406699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35926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1 027,0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1.557177616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9389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1393,0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1 376,0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1.198692336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2399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1 424,0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1 400,0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1.713673688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42679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1698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997,0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1.013171226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460240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inst_9_3_7.txt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1 340,0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1 336,0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0.2992891882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18572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966,0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2.437731849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272148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1 237,0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1230,0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0.6097560976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7176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inst_10_3_7.txt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1748,0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1 741,0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0.3732414585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617817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0.5674653216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48139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1129,0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1 121,0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0.6687472136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1351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1 223,0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1.451077944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1 240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78106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1 566,0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1 529,0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2.419091206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23312"/>
                  </a:ext>
                </a:extLst>
              </a:tr>
            </a:tbl>
          </a:graphicData>
        </a:graphic>
      </p:graphicFrame>
      <p:sp>
        <p:nvSpPr>
          <p:cNvPr id="29" name="Rectangle 12">
            <a:extLst>
              <a:ext uri="{FF2B5EF4-FFF2-40B4-BE49-F238E27FC236}">
                <a16:creationId xmlns:a16="http://schemas.microsoft.com/office/drawing/2014/main" id="{7791746A-A06B-4D95-AD04-F9FED3CCE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27098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Tableau 32">
            <a:extLst>
              <a:ext uri="{FF2B5EF4-FFF2-40B4-BE49-F238E27FC236}">
                <a16:creationId xmlns:a16="http://schemas.microsoft.com/office/drawing/2014/main" id="{D770EFCA-28C8-42CE-8501-CBCA77BB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43524"/>
              </p:ext>
            </p:extLst>
          </p:nvPr>
        </p:nvGraphicFramePr>
        <p:xfrm>
          <a:off x="355624" y="4035491"/>
          <a:ext cx="8746467" cy="2450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267">
                  <a:extLst>
                    <a:ext uri="{9D8B030D-6E8A-4147-A177-3AD203B41FA5}">
                      <a16:colId xmlns:a16="http://schemas.microsoft.com/office/drawing/2014/main" val="279680867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25930675"/>
                    </a:ext>
                  </a:extLst>
                </a:gridCol>
                <a:gridCol w="3011533">
                  <a:extLst>
                    <a:ext uri="{9D8B030D-6E8A-4147-A177-3AD203B41FA5}">
                      <a16:colId xmlns:a16="http://schemas.microsoft.com/office/drawing/2014/main" val="450512006"/>
                    </a:ext>
                  </a:extLst>
                </a:gridCol>
                <a:gridCol w="1865267">
                  <a:extLst>
                    <a:ext uri="{9D8B030D-6E8A-4147-A177-3AD203B41FA5}">
                      <a16:colId xmlns:a16="http://schemas.microsoft.com/office/drawing/2014/main" val="4234898818"/>
                    </a:ext>
                  </a:extLst>
                </a:gridCol>
              </a:tblGrid>
              <a:tr h="304356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Instances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Small instances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(4 – 5) trucks /containers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Medium instances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(6 – 8) trucks /containers</a:t>
                      </a:r>
                    </a:p>
                    <a:p>
                      <a:pPr algn="ctr"/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Bigger instances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(8 – 12) trucks /containers</a:t>
                      </a:r>
                    </a:p>
                    <a:p>
                      <a:pPr algn="ctr"/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037434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GAP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&lt;1%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2-2.5%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21724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interpretation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 reaches optimal value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 near optimal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GAP remains low, GA close to optimal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963497"/>
                  </a:ext>
                </a:extLst>
              </a:tr>
            </a:tbl>
          </a:graphicData>
        </a:graphic>
      </p:graphicFrame>
      <p:sp>
        <p:nvSpPr>
          <p:cNvPr id="22" name="Rectangle 8">
            <a:extLst>
              <a:ext uri="{FF2B5EF4-FFF2-40B4-BE49-F238E27FC236}">
                <a16:creationId xmlns:a16="http://schemas.microsoft.com/office/drawing/2014/main" id="{4280A0D0-D397-4257-AF67-76B502669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3800" y="1618389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5 : Gap (Exact method vs Genetic algorithm)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A79876-2A62-4263-AFEC-C4DED756357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FDFFBD45-E9F2-49ED-953B-72C9209FB1C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25E933B-968A-426A-AF18-FF74A4A8D7B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F46AA6E0-CB2B-45DC-854A-89DA54EFDD5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601FCB43-4AB0-4F42-A6E2-2FC80B932A46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521C0FCE-7DB5-422E-B69A-65EB99D7A5F2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61BB56DE-CAAB-4883-9F8B-973E01FDFD09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3453-A6D2-75DC-D912-22B5795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F5D9-F62E-B8C9-F541-12BCF4A1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2A4B1B-152E-4714-B275-18769A4B43B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F6355D3B-7CE1-4983-95FB-C099FA675DF2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EE93C5FC-D2AF-47BE-A8E1-50537CC3677A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B29B3CA7-F7BE-431E-8555-2A0B15BA87C2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A67A5083-B9E4-4910-B70B-AC0333EF7CFE}"/>
              </a:ext>
            </a:extLst>
          </p:cNvPr>
          <p:cNvSpPr txBox="1"/>
          <p:nvPr/>
        </p:nvSpPr>
        <p:spPr>
          <a:xfrm>
            <a:off x="1524000" y="166606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Total cost 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57D4E294-2B14-4D65-B8FB-CAF4737BC72E}"/>
              </a:ext>
            </a:extLst>
          </p:cNvPr>
          <p:cNvSpPr txBox="1"/>
          <p:nvPr/>
        </p:nvSpPr>
        <p:spPr>
          <a:xfrm>
            <a:off x="3505200" y="1694143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Benchmark comparison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A9BDAC2-9BC9-418B-9ABD-FC009640B4A1}"/>
              </a:ext>
            </a:extLst>
          </p:cNvPr>
          <p:cNvSpPr txBox="1"/>
          <p:nvPr/>
        </p:nvSpPr>
        <p:spPr>
          <a:xfrm>
            <a:off x="324790" y="1673988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EEC00C-1FF9-470F-914F-E4B26397F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01814"/>
            <a:ext cx="10725494" cy="636094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F8D3BC-6278-450D-BE8B-C6CEE4C53503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D166A00-78B8-439B-B999-55E0BE4BE8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647718F5-1DC5-41F9-99C9-EACF3107BBF0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8268B7D-BCA3-4C86-B2C9-7B0161FA0CE5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D3D34A4-46FD-4C92-891B-87554DED7896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DCD40A6B-02B3-4999-B01B-B33C67ABBAA2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27439902-E944-4ADC-B544-1135EABBD51B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670A59E9-44C7-446E-A7BA-C5BAAB97DCCE}"/>
              </a:ext>
            </a:extLst>
          </p:cNvPr>
          <p:cNvSpPr txBox="1"/>
          <p:nvPr/>
        </p:nvSpPr>
        <p:spPr>
          <a:xfrm>
            <a:off x="6511439" y="172222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Big instances</a:t>
            </a: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65D684EA-7870-4FE5-A362-525DE4E137F2}"/>
              </a:ext>
            </a:extLst>
          </p:cNvPr>
          <p:cNvSpPr txBox="1"/>
          <p:nvPr/>
        </p:nvSpPr>
        <p:spPr>
          <a:xfrm>
            <a:off x="8504514" y="1726476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DBF86BB4-D491-4687-8F5A-12DF7BECFFBD}"/>
              </a:ext>
            </a:extLst>
          </p:cNvPr>
          <p:cNvSpPr txBox="1"/>
          <p:nvPr/>
        </p:nvSpPr>
        <p:spPr>
          <a:xfrm>
            <a:off x="11485023" y="1722220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3453-A6D2-75DC-D912-22B5795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F5D9-F62E-B8C9-F541-12BCF4A1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2A4B1B-152E-4714-B275-18769A4B43B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F6355D3B-7CE1-4983-95FB-C099FA675DF2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EE93C5FC-D2AF-47BE-A8E1-50537CC3677A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B29B3CA7-F7BE-431E-8555-2A0B15BA87C2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A67A5083-B9E4-4910-B70B-AC0333EF7CFE}"/>
              </a:ext>
            </a:extLst>
          </p:cNvPr>
          <p:cNvSpPr txBox="1"/>
          <p:nvPr/>
        </p:nvSpPr>
        <p:spPr>
          <a:xfrm>
            <a:off x="2470992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A9BDAC2-9BC9-418B-9ABD-FC009640B4A1}"/>
              </a:ext>
            </a:extLst>
          </p:cNvPr>
          <p:cNvSpPr txBox="1"/>
          <p:nvPr/>
        </p:nvSpPr>
        <p:spPr>
          <a:xfrm>
            <a:off x="331717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40B5E6C0-041A-474D-A011-2C72CE32C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853192"/>
              </p:ext>
            </p:extLst>
          </p:nvPr>
        </p:nvGraphicFramePr>
        <p:xfrm>
          <a:off x="7211292" y="2819875"/>
          <a:ext cx="11048999" cy="6727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095">
                  <a:extLst>
                    <a:ext uri="{9D8B030D-6E8A-4147-A177-3AD203B41FA5}">
                      <a16:colId xmlns:a16="http://schemas.microsoft.com/office/drawing/2014/main" val="3876601678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511295362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616222264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1183363357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019496334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2226870165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027461265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1988417265"/>
                    </a:ext>
                  </a:extLst>
                </a:gridCol>
              </a:tblGrid>
              <a:tr h="3391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Instances </a:t>
                      </a: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(F1)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(F2)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306007"/>
                  </a:ext>
                </a:extLst>
              </a:tr>
              <a:tr h="3596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(GA)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(benchmark H1)</a:t>
                      </a: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(benchmark H2)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(GA)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(benchmark H1)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(benchmark H2)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982087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inst_4_1_4.txt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3110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inst_4_2_4.txt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655047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inst_4_3_4.txt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114181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inst_5_1_4.txt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4724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inst_5_2_4.txt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4960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inst_5_3_4.txt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56779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inst_6_1_5.txt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750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inst_6_2_5.txt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88206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inst_6_3_5.txt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80460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inst_7_1_5.txt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697517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inst_7_2_5.txt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87052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inst_7_3_5.txt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99079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inst_8_1_5.txt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008533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inst_8_2_5.txt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57993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inst_8_3_5.txt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06859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1137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355,8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202379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372,8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374,8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66400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0981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394,2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31430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422,6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425,6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2375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5355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406,2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105541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498,6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60089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61714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7256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498,6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40081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inst_20_10_15.txt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9595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801,2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16700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inst_20_7_15.txt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772,6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44656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inst_30_10_20.txt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1284,8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872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inst_30_15_20.txt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1220,4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32255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inst_30_7_20.txt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1279,8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64259"/>
                  </a:ext>
                </a:extLst>
              </a:tr>
            </a:tbl>
          </a:graphicData>
        </a:graphic>
      </p:graphicFrame>
      <p:sp>
        <p:nvSpPr>
          <p:cNvPr id="28" name="Rectangle 8">
            <a:extLst>
              <a:ext uri="{FF2B5EF4-FFF2-40B4-BE49-F238E27FC236}">
                <a16:creationId xmlns:a16="http://schemas.microsoft.com/office/drawing/2014/main" id="{4F90FF04-F39D-4FBE-B0AD-56930A85F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684" y="2450543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6 : </a:t>
            </a:r>
            <a:r>
              <a:rPr lang="en-US" b="1" dirty="0"/>
              <a:t>Numerical results on benchmark instances</a:t>
            </a:r>
            <a:endParaRPr lang="en-GB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CA81E0-9E0F-45C1-8B2A-78B6E2662050}"/>
              </a:ext>
            </a:extLst>
          </p:cNvPr>
          <p:cNvSpPr txBox="1"/>
          <p:nvPr/>
        </p:nvSpPr>
        <p:spPr>
          <a:xfrm>
            <a:off x="324790" y="2705100"/>
            <a:ext cx="48132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Truck cost (benchmark H1)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numerical results given by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Chargui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, al (2019), using heuristic (H1) : «  Multi-Objective Variable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Search hybridized with Simulated Annealing (MO-VNSSA) 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531319-5787-46DB-8E27-C751AC5C7C75}"/>
              </a:ext>
            </a:extLst>
          </p:cNvPr>
          <p:cNvSpPr txBox="1"/>
          <p:nvPr/>
        </p:nvSpPr>
        <p:spPr>
          <a:xfrm>
            <a:off x="331717" y="3924300"/>
            <a:ext cx="48132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 cost (benchmark H2)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numerical results given by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Chargui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, al (2019), using heuristic (H2) : «  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Multi-Objective Variable Neighborhood Search hybridized with Tabu Search (MO-VNSTS)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6D471F-B26B-42C2-BF35-801CDF578C46}"/>
              </a:ext>
            </a:extLst>
          </p:cNvPr>
          <p:cNvSpPr txBox="1"/>
          <p:nvPr/>
        </p:nvSpPr>
        <p:spPr>
          <a:xfrm>
            <a:off x="331717" y="6048913"/>
            <a:ext cx="4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Truck cost </a:t>
            </a:r>
            <a:r>
              <a:rPr lang="en-GB" dirty="0">
                <a:sym typeface="Wingdings" panose="05000000000000000000" pitchFamily="2" charset="2"/>
              </a:rPr>
              <a:t> for all instances, </a:t>
            </a:r>
            <a:r>
              <a:rPr lang="en-GB" b="1" dirty="0">
                <a:sym typeface="Wingdings" panose="05000000000000000000" pitchFamily="2" charset="2"/>
              </a:rPr>
              <a:t>Cost(GA)= Cost (benchmark) H1 and H2</a:t>
            </a:r>
            <a:endParaRPr lang="en-GB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8E5411-2071-4B4C-9B68-2C899F233859}"/>
              </a:ext>
            </a:extLst>
          </p:cNvPr>
          <p:cNvSpPr txBox="1"/>
          <p:nvPr/>
        </p:nvSpPr>
        <p:spPr>
          <a:xfrm>
            <a:off x="338644" y="7124700"/>
            <a:ext cx="4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Energy cost </a:t>
            </a:r>
            <a:r>
              <a:rPr lang="en-GB" dirty="0">
                <a:sym typeface="Wingdings" panose="05000000000000000000" pitchFamily="2" charset="2"/>
              </a:rPr>
              <a:t> for all instances, </a:t>
            </a:r>
            <a:r>
              <a:rPr lang="en-GB" b="1" dirty="0">
                <a:sym typeface="Wingdings" panose="05000000000000000000" pitchFamily="2" charset="2"/>
              </a:rPr>
              <a:t>Cost(GA)= Cost (benchmark) H1 and H2</a:t>
            </a:r>
            <a:endParaRPr lang="en-GB" b="1" dirty="0"/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0196C14D-4361-44AC-9B11-D42F455AC103}"/>
              </a:ext>
            </a:extLst>
          </p:cNvPr>
          <p:cNvSpPr txBox="1"/>
          <p:nvPr/>
        </p:nvSpPr>
        <p:spPr>
          <a:xfrm>
            <a:off x="1143000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317F3D-134C-49AC-A551-E185B5134D28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F9576B5A-6E51-455E-9C15-078F27CCE88C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B3C73EAD-23AB-4A06-B40D-E20D42DE2EA4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6B6CD09A-EFD4-48AE-A032-56FB0EF6236A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0B89522A-2B8D-4480-A4DF-FF7A93D276AD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6304773F-3D01-4D04-9D49-A6E44AB2CA73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4B50A9B3-45B0-4063-9AF0-2D6DF846472A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2348F266-AC78-465D-801A-70F9BA2B123E}"/>
              </a:ext>
            </a:extLst>
          </p:cNvPr>
          <p:cNvSpPr txBox="1"/>
          <p:nvPr/>
        </p:nvSpPr>
        <p:spPr>
          <a:xfrm>
            <a:off x="5871970" y="1684022"/>
            <a:ext cx="1595630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Big instances</a:t>
            </a: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EE23B36A-DE1F-4C2E-AEA6-58DE486C6DDC}"/>
              </a:ext>
            </a:extLst>
          </p:cNvPr>
          <p:cNvSpPr txBox="1"/>
          <p:nvPr/>
        </p:nvSpPr>
        <p:spPr>
          <a:xfrm>
            <a:off x="7909857" y="1684022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D3C5D990-92F3-43CE-B205-B36A54D6B78A}"/>
              </a:ext>
            </a:extLst>
          </p:cNvPr>
          <p:cNvSpPr txBox="1"/>
          <p:nvPr/>
        </p:nvSpPr>
        <p:spPr>
          <a:xfrm>
            <a:off x="10464550" y="1708911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</p:spTree>
    <p:extLst>
      <p:ext uri="{BB962C8B-B14F-4D97-AF65-F5344CB8AC3E}">
        <p14:creationId xmlns:p14="http://schemas.microsoft.com/office/powerpoint/2010/main" val="2374005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9BCF38-7473-58B1-EAAF-F6FDD4EA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25943A-649C-E880-F816-5E79E1C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01B35-0FF6-B0DC-22CC-E8144F17F1A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FB650C6-D04E-0EA6-92CE-CDC63D7761C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AFBB6-09D7-4E18-6D55-B21027EE8DC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AEF3A34-47B4-17DD-7685-E6CD4474232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4073AC2F-F6E9-AD08-3869-A0E00CB2E94D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A3730C9-D28F-15C1-FEB0-CDEE4A814C9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9759289-6CF3-4A07-91AC-CC12498B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2768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EC77FF12-260E-4963-8E75-9D3B0AFF9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10179"/>
              </p:ext>
            </p:extLst>
          </p:nvPr>
        </p:nvGraphicFramePr>
        <p:xfrm>
          <a:off x="432122" y="3476414"/>
          <a:ext cx="8279756" cy="299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855">
                  <a:extLst>
                    <a:ext uri="{9D8B030D-6E8A-4147-A177-3AD203B41FA5}">
                      <a16:colId xmlns:a16="http://schemas.microsoft.com/office/drawing/2014/main" val="31879168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631954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898496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943128"/>
                    </a:ext>
                  </a:extLst>
                </a:gridCol>
                <a:gridCol w="1712701">
                  <a:extLst>
                    <a:ext uri="{9D8B030D-6E8A-4147-A177-3AD203B41FA5}">
                      <a16:colId xmlns:a16="http://schemas.microsoft.com/office/drawing/2014/main" val="3483522094"/>
                    </a:ext>
                  </a:extLst>
                </a:gridCol>
              </a:tblGrid>
              <a:tr h="363052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Lower</a:t>
                      </a:r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bound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Status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MipGap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913483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inst_11_3_7.txt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1219,5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0.0340303403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7200,031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630387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2063,5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0.0193845408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7200,029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163893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2865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0.1178010471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7200,034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911447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4027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0.0737521728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7200,026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931470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3108,5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0.2115168088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7200,082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278099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Infeasible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0,141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635324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inst_30_15_20.txt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5316,5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0.0958337252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7200,032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602226"/>
                  </a:ext>
                </a:extLst>
              </a:tr>
            </a:tbl>
          </a:graphicData>
        </a:graphic>
      </p:graphicFrame>
      <p:graphicFrame>
        <p:nvGraphicFramePr>
          <p:cNvPr id="22" name="Tableau 22">
            <a:extLst>
              <a:ext uri="{FF2B5EF4-FFF2-40B4-BE49-F238E27FC236}">
                <a16:creationId xmlns:a16="http://schemas.microsoft.com/office/drawing/2014/main" id="{ED60E573-FCFD-491A-B906-82CF84A7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46675"/>
              </p:ext>
            </p:extLst>
          </p:nvPr>
        </p:nvGraphicFramePr>
        <p:xfrm>
          <a:off x="9296400" y="3438436"/>
          <a:ext cx="8229600" cy="2996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588">
                  <a:extLst>
                    <a:ext uri="{9D8B030D-6E8A-4147-A177-3AD203B41FA5}">
                      <a16:colId xmlns:a16="http://schemas.microsoft.com/office/drawing/2014/main" val="2220675205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3631941390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2396745772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1591074227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545734715"/>
                    </a:ext>
                  </a:extLst>
                </a:gridCol>
              </a:tblGrid>
              <a:tr h="486238"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Approximative </a:t>
                      </a:r>
                      <a:r>
                        <a:rPr lang="fr-F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fr-FR" sz="1400" dirty="0"/>
                        <a:t> 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Time(s)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464346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inst_11_3_7.txt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1221,5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73,379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16272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69,433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059078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2880,5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124,687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574803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5332,5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130,171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472280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3165,5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180,866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86860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179,821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496321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nn-NO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inst_30_15_20.txt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5316,5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191,094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453445"/>
                  </a:ext>
                </a:extLst>
              </a:tr>
            </a:tbl>
          </a:graphicData>
        </a:graphic>
      </p:graphicFrame>
      <p:sp>
        <p:nvSpPr>
          <p:cNvPr id="30" name="Rectangle 8">
            <a:extLst>
              <a:ext uri="{FF2B5EF4-FFF2-40B4-BE49-F238E27FC236}">
                <a16:creationId xmlns:a16="http://schemas.microsoft.com/office/drawing/2014/main" id="{1E90AAE2-50B8-41A6-8C3E-E01D99086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617" y="3113755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5 : Exact method results for big instances</a:t>
            </a:r>
            <a:endParaRPr lang="en-GB" dirty="0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DBED129-5372-499F-8888-C2F466D7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0" y="2996169"/>
            <a:ext cx="579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6 : Approximative method results for big instances</a:t>
            </a:r>
            <a:endParaRPr lang="en-GB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0EBC591-D0DA-4784-97F2-3272F88B20DF}"/>
              </a:ext>
            </a:extLst>
          </p:cNvPr>
          <p:cNvSpPr txBox="1"/>
          <p:nvPr/>
        </p:nvSpPr>
        <p:spPr>
          <a:xfrm>
            <a:off x="990599" y="6891647"/>
            <a:ext cx="138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Instance_30_10_20 </a:t>
            </a:r>
            <a:r>
              <a:rPr lang="en-GB" dirty="0"/>
              <a:t>: </a:t>
            </a:r>
            <a:r>
              <a:rPr lang="en-GB" b="1" dirty="0"/>
              <a:t>Infeasible </a:t>
            </a:r>
            <a:r>
              <a:rPr lang="en-GB" dirty="0"/>
              <a:t>for </a:t>
            </a:r>
            <a:r>
              <a:rPr lang="en-GB" dirty="0" err="1"/>
              <a:t>Gurobi</a:t>
            </a:r>
            <a:r>
              <a:rPr lang="en-GB" dirty="0"/>
              <a:t>, </a:t>
            </a:r>
            <a:r>
              <a:rPr lang="en-GB" b="1" dirty="0"/>
              <a:t>GA</a:t>
            </a:r>
            <a:r>
              <a:rPr lang="en-GB" dirty="0"/>
              <a:t> found </a:t>
            </a:r>
            <a:r>
              <a:rPr lang="en-GB" b="1" dirty="0"/>
              <a:t>approximative</a:t>
            </a:r>
            <a:r>
              <a:rPr lang="en-GB" dirty="0"/>
              <a:t> total cost = 3805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CD201C-BA15-451D-9ECC-BE8E04CE3B59}"/>
              </a:ext>
            </a:extLst>
          </p:cNvPr>
          <p:cNvSpPr txBox="1"/>
          <p:nvPr/>
        </p:nvSpPr>
        <p:spPr>
          <a:xfrm>
            <a:off x="793497" y="7926169"/>
            <a:ext cx="1604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Instances (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inst_11_3_7, inst_12_3_7, inst_20_7_15, inst_20_10_15, inst_30_7_20, inst_30_15_20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dirty="0"/>
              <a:t>: </a:t>
            </a:r>
            <a:r>
              <a:rPr lang="en-GB" b="1" dirty="0"/>
              <a:t>Reached time limit = 7200 (2h</a:t>
            </a:r>
            <a:r>
              <a:rPr lang="en-GB" dirty="0"/>
              <a:t>) for </a:t>
            </a:r>
            <a:r>
              <a:rPr lang="en-GB" dirty="0" err="1"/>
              <a:t>Gurobi</a:t>
            </a:r>
            <a:r>
              <a:rPr lang="en-GB" dirty="0"/>
              <a:t> </a:t>
            </a:r>
          </a:p>
          <a:p>
            <a:r>
              <a:rPr lang="en-GB" dirty="0" err="1"/>
              <a:t>Gurobi</a:t>
            </a:r>
            <a:r>
              <a:rPr lang="en-GB" dirty="0"/>
              <a:t> found </a:t>
            </a:r>
            <a:r>
              <a:rPr lang="en-GB" b="1" dirty="0"/>
              <a:t>lower bound </a:t>
            </a:r>
            <a:r>
              <a:rPr lang="en-GB" dirty="0"/>
              <a:t>(theorical value with constraints relaxation</a:t>
            </a:r>
            <a:r>
              <a:rPr lang="en-GB" b="1" dirty="0"/>
              <a:t>) &lt;</a:t>
            </a:r>
            <a:r>
              <a:rPr lang="en-GB" dirty="0"/>
              <a:t> </a:t>
            </a:r>
            <a:r>
              <a:rPr lang="en-GB" b="1" dirty="0"/>
              <a:t>GA approximative values for the instances 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492C42A-8EAB-44FD-AC04-8C8FF36456AA}"/>
              </a:ext>
            </a:extLst>
          </p:cNvPr>
          <p:cNvSpPr/>
          <p:nvPr/>
        </p:nvSpPr>
        <p:spPr>
          <a:xfrm>
            <a:off x="633095" y="6926861"/>
            <a:ext cx="320804" cy="3341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63AC09-DEAB-404C-9E0B-EE82C5FEACE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4AC9BB79-1CCE-4A30-AD24-2C3660375625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31D1AA-A01C-47CF-8238-0331CA3D612E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B4DF64A8-851E-4D73-BAE2-FB7BD4362E49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E8B3631B-004E-4A94-B995-05264AF981E6}"/>
              </a:ext>
            </a:extLst>
          </p:cNvPr>
          <p:cNvSpPr txBox="1"/>
          <p:nvPr/>
        </p:nvSpPr>
        <p:spPr>
          <a:xfrm>
            <a:off x="6096623" y="168829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Bing instances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B696DB-0E11-47B1-BE42-1CC238F5781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21E8D026-4B29-4528-A5D1-71589EDCAAB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BD0C19B4-4512-44CC-BF59-EA641A3BBB0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00C909A9-EE78-4843-B32A-5779F8861668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791BC336-2694-40D2-A11A-7D7C6C6F8679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A92B2959-DFC1-4A5D-BB7C-2B78E6881D8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A0AC04FF-979E-49A5-B229-5A74E36C2B2F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B6ED7969-7351-4CDA-8749-94FAB9C70122}"/>
              </a:ext>
            </a:extLst>
          </p:cNvPr>
          <p:cNvSpPr txBox="1"/>
          <p:nvPr/>
        </p:nvSpPr>
        <p:spPr>
          <a:xfrm>
            <a:off x="2557400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0ED6304E-E083-4F75-AD96-32F90095A802}"/>
              </a:ext>
            </a:extLst>
          </p:cNvPr>
          <p:cNvSpPr txBox="1"/>
          <p:nvPr/>
        </p:nvSpPr>
        <p:spPr>
          <a:xfrm>
            <a:off x="418125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13F348DD-19E8-4C73-9151-355A734316F1}"/>
              </a:ext>
            </a:extLst>
          </p:cNvPr>
          <p:cNvSpPr txBox="1"/>
          <p:nvPr/>
        </p:nvSpPr>
        <p:spPr>
          <a:xfrm>
            <a:off x="1229408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30F60A31-911A-4AD9-9FAA-16E69CF049B1}"/>
              </a:ext>
            </a:extLst>
          </p:cNvPr>
          <p:cNvSpPr txBox="1"/>
          <p:nvPr/>
        </p:nvSpPr>
        <p:spPr>
          <a:xfrm>
            <a:off x="8316008" y="1684022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51" name="TextBox 26">
            <a:extLst>
              <a:ext uri="{FF2B5EF4-FFF2-40B4-BE49-F238E27FC236}">
                <a16:creationId xmlns:a16="http://schemas.microsoft.com/office/drawing/2014/main" id="{A4A2A709-08B6-485E-9AF2-A361ACCE4132}"/>
              </a:ext>
            </a:extLst>
          </p:cNvPr>
          <p:cNvSpPr txBox="1"/>
          <p:nvPr/>
        </p:nvSpPr>
        <p:spPr>
          <a:xfrm>
            <a:off x="10784293" y="1708911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3E1D8-4D1A-8462-A42F-9F943115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1CF6-1480-D319-FED9-10F6885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D4D56-6A58-1051-A248-9E1B092A66F9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D7ABD271-3C32-B3B3-D8AF-FE3B8307189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A2CCB-BE7B-B158-AA56-799D250B434C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305D76B-999E-CD06-E7EE-41DC57A3D5A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5D2453B2-F2DA-63B6-5CCA-E6B58E4DBCC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EB2720B-5747-AA5E-8954-81706D692637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9C152D-E4E6-4513-934F-5B562B48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4C8C0FC-BB41-4245-A701-555E45E3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93" y="2864678"/>
            <a:ext cx="8350307" cy="64452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AB4B18-5F77-4387-87C6-2A14A9C6682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97E7BC2-8D1C-423C-8243-96DD4D7FCD8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1B93D0EA-648C-4626-A4FD-F950D3D3745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DE121178-0A72-4A25-AF50-B64BF8506843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B134230B-A10C-4BA3-A780-2B73E683D57D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8B158D1F-17B0-4CE4-90B2-22EDC61537B6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A6DBF-B10F-447B-8801-460C69AA6E2C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72C011-10AC-4649-8F6B-C6A0C91C9BAA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C6553CA-0EED-4E42-9FDD-30AEC7C0C192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461C92E2-9BDA-4AD6-9DB9-38E369A7DA05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819BEAEE-CFA5-4F90-B66B-1FC64F6AC2F4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6A1779F9-C0B1-404C-9CB4-86FB22AFCBB8}"/>
              </a:ext>
            </a:extLst>
          </p:cNvPr>
          <p:cNvSpPr txBox="1"/>
          <p:nvPr/>
        </p:nvSpPr>
        <p:spPr>
          <a:xfrm>
            <a:off x="8227851" y="1672959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C737B36F-32E6-425F-AFBD-8A0181946305}"/>
              </a:ext>
            </a:extLst>
          </p:cNvPr>
          <p:cNvSpPr txBox="1"/>
          <p:nvPr/>
        </p:nvSpPr>
        <p:spPr>
          <a:xfrm>
            <a:off x="6096623" y="168829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Bing instances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378096B8-3BF2-42D1-AFE3-9C52346108FC}"/>
              </a:ext>
            </a:extLst>
          </p:cNvPr>
          <p:cNvSpPr txBox="1"/>
          <p:nvPr/>
        </p:nvSpPr>
        <p:spPr>
          <a:xfrm>
            <a:off x="2557400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2BBB509-F3C9-473D-8280-2267DC9989F2}"/>
              </a:ext>
            </a:extLst>
          </p:cNvPr>
          <p:cNvSpPr txBox="1"/>
          <p:nvPr/>
        </p:nvSpPr>
        <p:spPr>
          <a:xfrm>
            <a:off x="418125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7405C7C3-DD66-444C-A7ED-D37FF0F7F135}"/>
              </a:ext>
            </a:extLst>
          </p:cNvPr>
          <p:cNvSpPr txBox="1"/>
          <p:nvPr/>
        </p:nvSpPr>
        <p:spPr>
          <a:xfrm>
            <a:off x="1229408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81986D3B-2B02-4B66-9E99-FF68193AD373}"/>
              </a:ext>
            </a:extLst>
          </p:cNvPr>
          <p:cNvSpPr txBox="1"/>
          <p:nvPr/>
        </p:nvSpPr>
        <p:spPr>
          <a:xfrm>
            <a:off x="10781619" y="1680153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144000" y="2628900"/>
            <a:ext cx="8788632" cy="6954136"/>
          </a:xfrm>
          <a:custGeom>
            <a:avLst/>
            <a:gdLst/>
            <a:ahLst/>
            <a:cxnLst/>
            <a:rect l="l" t="t" r="r" b="b"/>
            <a:pathLst>
              <a:path w="9626832" h="7487536">
                <a:moveTo>
                  <a:pt x="0" y="0"/>
                </a:moveTo>
                <a:lnTo>
                  <a:pt x="9626832" y="0"/>
                </a:lnTo>
                <a:lnTo>
                  <a:pt x="9626832" y="7487536"/>
                </a:lnTo>
                <a:lnTo>
                  <a:pt x="0" y="748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 rot="-60946">
            <a:off x="11688912" y="6052305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11405387" y="6620636"/>
            <a:ext cx="828762" cy="8287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8569" y="2701854"/>
            <a:ext cx="6547662" cy="697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Three distinct difficulty regions: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5715" y="3213347"/>
            <a:ext cx="2429157" cy="32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Eazy region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0785" y="4691215"/>
            <a:ext cx="3094477" cy="32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Transition region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3076" y="6677877"/>
            <a:ext cx="6035923" cy="32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Difficult region (large instances)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6800" y="3729991"/>
            <a:ext cx="6547662" cy="69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[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4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to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] trucks and [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5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to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10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] containers, the solver found optimal solutions easily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976" y="5214668"/>
            <a:ext cx="6524485" cy="10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Starting from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 and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to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12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containers, approximately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33%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of instances reach the time limit; the model is still solvable but demands more computational power.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9976" y="7309061"/>
            <a:ext cx="6885470" cy="181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15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20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and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7-10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destinations; all instances reached the time limit</a:t>
            </a:r>
          </a:p>
          <a:p>
            <a:pPr algn="l">
              <a:lnSpc>
                <a:spcPts val="2940"/>
              </a:lnSpc>
            </a:pP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20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30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containers,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7-15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destinations;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67%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hit time limit. </a:t>
            </a:r>
          </a:p>
          <a:p>
            <a:pPr algn="l">
              <a:lnSpc>
                <a:spcPts val="2940"/>
              </a:lnSpc>
            </a:pP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20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30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containers, and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destinations; the instance is </a:t>
            </a:r>
            <a:r>
              <a:rPr lang="en-GB" sz="1600" noProof="0" dirty="0">
                <a:solidFill>
                  <a:srgbClr val="FF3131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unfeasible.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GB" sz="1600" noProof="0" dirty="0">
              <a:solidFill>
                <a:srgbClr val="FF3131"/>
              </a:solidFill>
              <a:latin typeface="Arial" panose="020B0604020202020204" pitchFamily="34" charset="0"/>
              <a:ea typeface="Inter 2"/>
              <a:cs typeface="Arial" panose="020B0604020202020204" pitchFamily="34" charset="0"/>
              <a:sym typeface="Inter 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254045" y="6620636"/>
            <a:ext cx="828762" cy="82876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AA06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18" name="Freeform 18"/>
          <p:cNvSpPr/>
          <p:nvPr/>
        </p:nvSpPr>
        <p:spPr>
          <a:xfrm rot="-60946">
            <a:off x="12496813" y="6010633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19" name="Group 19"/>
          <p:cNvGrpSpPr/>
          <p:nvPr/>
        </p:nvGrpSpPr>
        <p:grpSpPr>
          <a:xfrm>
            <a:off x="14061074" y="4265966"/>
            <a:ext cx="2094405" cy="2226929"/>
            <a:chOff x="0" y="0"/>
            <a:chExt cx="74436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365" cy="812800"/>
            </a:xfrm>
            <a:custGeom>
              <a:avLst/>
              <a:gdLst/>
              <a:ahLst/>
              <a:cxnLst/>
              <a:rect l="l" t="t" r="r" b="b"/>
              <a:pathLst>
                <a:path w="744365" h="812800">
                  <a:moveTo>
                    <a:pt x="372182" y="0"/>
                  </a:moveTo>
                  <a:cubicBezTo>
                    <a:pt x="166632" y="0"/>
                    <a:pt x="0" y="181951"/>
                    <a:pt x="0" y="406400"/>
                  </a:cubicBezTo>
                  <a:cubicBezTo>
                    <a:pt x="0" y="630849"/>
                    <a:pt x="166632" y="812800"/>
                    <a:pt x="372182" y="812800"/>
                  </a:cubicBezTo>
                  <a:cubicBezTo>
                    <a:pt x="577733" y="812800"/>
                    <a:pt x="744365" y="630849"/>
                    <a:pt x="744365" y="406400"/>
                  </a:cubicBezTo>
                  <a:cubicBezTo>
                    <a:pt x="744365" y="181951"/>
                    <a:pt x="577733" y="0"/>
                    <a:pt x="372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784" y="38100"/>
              <a:ext cx="60479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22" name="Freeform 22"/>
          <p:cNvSpPr/>
          <p:nvPr/>
        </p:nvSpPr>
        <p:spPr>
          <a:xfrm rot="-60946">
            <a:off x="15504910" y="4886468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8" y="0"/>
                </a:lnTo>
                <a:lnTo>
                  <a:pt x="401238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3" name="Freeform 23"/>
          <p:cNvSpPr/>
          <p:nvPr/>
        </p:nvSpPr>
        <p:spPr>
          <a:xfrm rot="-60946">
            <a:off x="1082849" y="3146400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Freeform 24"/>
          <p:cNvSpPr/>
          <p:nvPr/>
        </p:nvSpPr>
        <p:spPr>
          <a:xfrm rot="-60946">
            <a:off x="1101170" y="4694731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5" name="Freeform 25"/>
          <p:cNvSpPr/>
          <p:nvPr/>
        </p:nvSpPr>
        <p:spPr>
          <a:xfrm rot="-60946">
            <a:off x="1189357" y="6541847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6B310EF-02E6-07A0-82CA-550C420A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66EF102-82DA-9A08-2DBE-CFCCDB02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DA4D3F-BB94-D7CF-43AB-F422FEF4FDB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AC987-CBF3-BB59-8410-E0CE4663FCE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7873F1B6-233D-062C-860C-B636A7A8087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E8855-9CD5-00E4-4CD6-9E22FFE1A96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A59A1412-5632-4822-C45D-7EAA40E44EC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F47A5F07-6F58-0574-C1E2-93AD0D5C1A0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D513C0E-6EB7-ECED-7F16-8A291472CDF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16F02FC0-E98D-2FB3-9BA7-A225BB8B7D0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B74157A-830A-CB77-6529-D87CDAC0C97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C38BB4-D671-4A71-B0FF-E68C73D1B8A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4AE65EE2-5C1F-4037-A444-FBD7F9D2A80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8A063E81-F951-4391-92F2-7AA928C78256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96A1DBB7-50A6-4CD9-8E7F-774966D40942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435BF6C5-516D-4105-85CA-D64161A407BA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B30E739B-2AFD-474D-B49C-3C2CFEF6E226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AEEC67B3-4D07-4BF2-8B90-FA6991CBE41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DCE6AD-AA17-4A4F-AC8E-5F1B2F02CE8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9798CD73-AEF1-4911-9400-C2B17CAC976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8C5ADDC8-96B0-4B8C-8455-C5FB23AC4C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8AC28AD-194F-44DF-A817-B1F37FBA6CAB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838865E6-B49D-4643-A7F3-9C970BBD6C54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D845C438-D625-4B27-9C55-EB8CA73589C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7426192-6478-46F3-BA52-AFB8BE5E6F01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6C710F-F451-41F9-9027-04E71F0EF5A5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90CD38AE-B2ED-4C9C-A716-9E9529E07437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54" name="TextBox 26">
            <a:extLst>
              <a:ext uri="{FF2B5EF4-FFF2-40B4-BE49-F238E27FC236}">
                <a16:creationId xmlns:a16="http://schemas.microsoft.com/office/drawing/2014/main" id="{C4D0621B-50D0-43AA-BB15-D7AAE629947D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F57D6922-17AF-470E-8E4A-93ACC435D8D7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44358C2F-2FAE-4961-92C0-A25983CAFBC3}"/>
              </a:ext>
            </a:extLst>
          </p:cNvPr>
          <p:cNvSpPr txBox="1"/>
          <p:nvPr/>
        </p:nvSpPr>
        <p:spPr>
          <a:xfrm>
            <a:off x="8227851" y="1672959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C3E66F4A-A5DB-4732-BB2C-AD97C4765CD3}"/>
              </a:ext>
            </a:extLst>
          </p:cNvPr>
          <p:cNvSpPr txBox="1"/>
          <p:nvPr/>
        </p:nvSpPr>
        <p:spPr>
          <a:xfrm>
            <a:off x="6096623" y="168829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Bing instances</a:t>
            </a:r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B2FE8D8F-B8AF-4643-9B63-A8318C271EDF}"/>
              </a:ext>
            </a:extLst>
          </p:cNvPr>
          <p:cNvSpPr txBox="1"/>
          <p:nvPr/>
        </p:nvSpPr>
        <p:spPr>
          <a:xfrm>
            <a:off x="2557400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9916BDAC-6A6B-47F6-9B31-F6EAD3648B07}"/>
              </a:ext>
            </a:extLst>
          </p:cNvPr>
          <p:cNvSpPr txBox="1"/>
          <p:nvPr/>
        </p:nvSpPr>
        <p:spPr>
          <a:xfrm>
            <a:off x="418125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5B34C897-C50D-4198-8732-E29BA2ADE442}"/>
              </a:ext>
            </a:extLst>
          </p:cNvPr>
          <p:cNvSpPr txBox="1"/>
          <p:nvPr/>
        </p:nvSpPr>
        <p:spPr>
          <a:xfrm>
            <a:off x="1229408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BD919A08-F627-44DE-970E-83B2C4BD6E46}"/>
              </a:ext>
            </a:extLst>
          </p:cNvPr>
          <p:cNvSpPr txBox="1"/>
          <p:nvPr/>
        </p:nvSpPr>
        <p:spPr>
          <a:xfrm>
            <a:off x="10970959" y="1679733"/>
            <a:ext cx="2468285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Model’s Limits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9771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4839982" y="1081642"/>
            <a:ext cx="87604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Conclusion, improvements &amp; 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90872" y="5295750"/>
            <a:ext cx="15312994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GB" sz="25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The results are still being stabilized, but the observed trends indicate that GA can provide a quick alternative, especially for large instances.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5800" y="1983909"/>
            <a:ext cx="78644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Big instances-&gt;GA faster-&gt; Lose precision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5800" y="4588044"/>
            <a:ext cx="16230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Tradeoff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(Optimal solutions, and Running time)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5800" y="3906054"/>
            <a:ext cx="164319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Solution representation plays a big role in the effectiveness of the genetic algorithm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5800" y="2665899"/>
            <a:ext cx="114683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Big instances-&gt;</a:t>
            </a:r>
            <a:r>
              <a:rPr lang="en-GB" sz="23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Exact_methode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found optimal-&gt; bigger time execution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6684" y="6273334"/>
            <a:ext cx="16899717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Experiment with other genetic operations, fitness </a:t>
            </a:r>
            <a:r>
              <a:rPr lang="en-GB" sz="2700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sharing,random</a:t>
            </a: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immigration, other combinations of crossover, ...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Move to Multi-Objective GA (NSGA-II)(Use NSGA-II to generate a Pareto front of best compromises)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Parameter tuning: population size, crossover rate, mutation rate, elitism.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Explore hybridized metaheuristics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5800" y="3224064"/>
            <a:ext cx="164319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Initial initialization plays a big role on the quality of the GA solutions 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9B3137F-8B88-DBD9-0B6F-5897BB8A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88AD62-8C96-E357-A8F1-FEFEDB60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39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15800" y="0"/>
            <a:ext cx="6172200" cy="1521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43100" lvl="5">
              <a:lnSpc>
                <a:spcPts val="4109"/>
              </a:lnSpc>
              <a:spcBef>
                <a:spcPct val="0"/>
              </a:spcBef>
            </a:pPr>
            <a:endParaRPr lang="en-GB" dirty="0">
              <a:latin typeface="Anton"/>
              <a:sym typeface="Anton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6651FFB-4C73-B65A-DFAD-B05D2E546AF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5A26F1-38F6-5CBF-496F-E9A7F21D79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AE0A55D-33F9-20CF-9926-B7741F0F3501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CBDC57ED-39BB-B787-2418-C8A993BFE03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85D64FD1-46AF-2BBC-80F3-F65356D011C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958841F-2D7C-FA1F-C013-4CCE4370AB27}"/>
              </a:ext>
            </a:extLst>
          </p:cNvPr>
          <p:cNvSpPr txBox="1"/>
          <p:nvPr/>
        </p:nvSpPr>
        <p:spPr>
          <a:xfrm>
            <a:off x="16119146" y="814040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BB7C928-3B5B-C9D0-F1DF-057454083E08}"/>
              </a:ext>
            </a:extLst>
          </p:cNvPr>
          <p:cNvSpPr txBox="1"/>
          <p:nvPr/>
        </p:nvSpPr>
        <p:spPr>
          <a:xfrm>
            <a:off x="15821891" y="143559"/>
            <a:ext cx="214052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0D1847-F731-4462-A9E6-89169BA42B2B}"/>
              </a:ext>
            </a:extLst>
          </p:cNvPr>
          <p:cNvSpPr/>
          <p:nvPr/>
        </p:nvSpPr>
        <p:spPr>
          <a:xfrm>
            <a:off x="838200" y="4076700"/>
            <a:ext cx="7010400" cy="21336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4ADF8DD-D1F3-46C1-A8BB-ADC73A669744}"/>
              </a:ext>
            </a:extLst>
          </p:cNvPr>
          <p:cNvSpPr txBox="1"/>
          <p:nvPr/>
        </p:nvSpPr>
        <p:spPr>
          <a:xfrm>
            <a:off x="1015836" y="4533900"/>
            <a:ext cx="6655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How to efficiently schedule and assign containers, vehicles, and docks in a cross-docking platform so as to minimize cost and energy consumption under strict operational constraints and limited computational time.</a:t>
            </a:r>
            <a:endParaRPr lang="en-GB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A95A5E-8B61-436B-A13D-687A187A398A}"/>
              </a:ext>
            </a:extLst>
          </p:cNvPr>
          <p:cNvSpPr txBox="1"/>
          <p:nvPr/>
        </p:nvSpPr>
        <p:spPr>
          <a:xfrm>
            <a:off x="991589" y="4164568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Problem statement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25B2A0C-DF64-44EE-BBC9-3A413EF03587}"/>
              </a:ext>
            </a:extLst>
          </p:cNvPr>
          <p:cNvSpPr txBox="1"/>
          <p:nvPr/>
        </p:nvSpPr>
        <p:spPr>
          <a:xfrm>
            <a:off x="12235542" y="160478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Problem statement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BCC111C1-BAD0-4ECE-A6F4-2537812514E5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Research Gap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87DD46D6-62FD-42E4-AD64-128940307DA9}"/>
              </a:ext>
            </a:extLst>
          </p:cNvPr>
          <p:cNvSpPr txBox="1"/>
          <p:nvPr/>
        </p:nvSpPr>
        <p:spPr>
          <a:xfrm>
            <a:off x="14442746" y="8405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178101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203F-9352-689A-BC21-19D9DD41D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D05F837-B468-A38E-62A1-5527AD2AC319}"/>
              </a:ext>
            </a:extLst>
          </p:cNvPr>
          <p:cNvSpPr txBox="1"/>
          <p:nvPr/>
        </p:nvSpPr>
        <p:spPr>
          <a:xfrm>
            <a:off x="4839982" y="1081642"/>
            <a:ext cx="87604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7F468B8-D82C-FBE0-1CF5-98A4C758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9E4E46-0449-22E4-ADF7-40CFFA3F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63E3F2-C270-46CF-A81B-964D9A651218}"/>
              </a:ext>
            </a:extLst>
          </p:cNvPr>
          <p:cNvSpPr txBox="1"/>
          <p:nvPr/>
        </p:nvSpPr>
        <p:spPr>
          <a:xfrm>
            <a:off x="762000" y="2019300"/>
            <a:ext cx="153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[1] : </a:t>
            </a:r>
            <a:r>
              <a:rPr lang="fr-FR" dirty="0" err="1"/>
              <a:t>Tran</a:t>
            </a:r>
            <a:r>
              <a:rPr lang="fr-FR" dirty="0"/>
              <a:t>-Dang et al , (2021)</a:t>
            </a:r>
          </a:p>
          <a:p>
            <a:r>
              <a:rPr lang="fr-FR" dirty="0"/>
              <a:t>[2] : </a:t>
            </a:r>
            <a:r>
              <a:rPr lang="fr-FR" dirty="0" err="1"/>
              <a:t>Chargui</a:t>
            </a:r>
            <a:r>
              <a:rPr lang="fr-FR" dirty="0"/>
              <a:t> et al , (2019)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916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724" y="3521914"/>
            <a:ext cx="8000552" cy="220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99"/>
              </a:lnSpc>
              <a:spcBef>
                <a:spcPct val="0"/>
              </a:spcBef>
            </a:pPr>
            <a:r>
              <a:rPr lang="en-GB" sz="12928" noProof="0" dirty="0">
                <a:solidFill>
                  <a:srgbClr val="000000"/>
                </a:solidFill>
                <a:latin typeface="Give You Glory"/>
                <a:ea typeface="Give You Glory"/>
                <a:cs typeface="Give You Glory"/>
                <a:sym typeface="Give You Glory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1095-37FE-7B48-410A-2C59EB4F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F2EC8-25B9-7953-8F70-BFB6D58C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41</a:t>
            </a:fld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7A7A-E1EB-1518-0F9F-1EF1687E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319A8C-A591-C851-896A-DA9D51C397AE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CE00E8-4C9F-7961-2CC9-B6A531BD3209}"/>
              </a:ext>
            </a:extLst>
          </p:cNvPr>
          <p:cNvSpPr/>
          <p:nvPr/>
        </p:nvSpPr>
        <p:spPr>
          <a:xfrm>
            <a:off x="0" y="4200656"/>
            <a:ext cx="1828707" cy="2040399"/>
          </a:xfrm>
          <a:custGeom>
            <a:avLst/>
            <a:gdLst/>
            <a:ahLst/>
            <a:cxnLst/>
            <a:rect l="l" t="t" r="r" b="b"/>
            <a:pathLst>
              <a:path w="1828707" h="2040399">
                <a:moveTo>
                  <a:pt x="0" y="0"/>
                </a:moveTo>
                <a:lnTo>
                  <a:pt x="1828707" y="0"/>
                </a:lnTo>
                <a:lnTo>
                  <a:pt x="1828707" y="2040399"/>
                </a:lnTo>
                <a:lnTo>
                  <a:pt x="0" y="204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59DC-E38B-2123-1635-F94F8CA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DB51-CF9D-5AF8-8633-2EBB49A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D2921-3B60-7DB2-203C-DF2655E7770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D82C8C33-26DE-EE86-5A7D-7F9B2F12A6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388CA-5053-FBD5-8FC2-9D503FA3435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FF06CFA-7913-7CE4-8B1E-40C853C2DF6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5559A38-ADBE-07DC-2788-82B0217D372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1BB66F-BC15-E10F-BD78-25B7087D4E79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4F04A1-A529-228F-C42A-CF4DAE7B1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347"/>
              </p:ext>
            </p:extLst>
          </p:nvPr>
        </p:nvGraphicFramePr>
        <p:xfrm>
          <a:off x="1828800" y="1638300"/>
          <a:ext cx="15468600" cy="7529112"/>
        </p:xfrm>
        <a:graphic>
          <a:graphicData uri="http://schemas.openxmlformats.org/drawingml/2006/table">
            <a:tbl>
              <a:tblPr/>
              <a:tblGrid>
                <a:gridCol w="6084805">
                  <a:extLst>
                    <a:ext uri="{9D8B030D-6E8A-4147-A177-3AD203B41FA5}">
                      <a16:colId xmlns:a16="http://schemas.microsoft.com/office/drawing/2014/main" val="3187102433"/>
                    </a:ext>
                  </a:extLst>
                </a:gridCol>
                <a:gridCol w="4227595">
                  <a:extLst>
                    <a:ext uri="{9D8B030D-6E8A-4147-A177-3AD203B41FA5}">
                      <a16:colId xmlns:a16="http://schemas.microsoft.com/office/drawing/2014/main" val="895479117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4210580033"/>
                    </a:ext>
                  </a:extLst>
                </a:gridCol>
              </a:tblGrid>
              <a:tr h="2550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Reference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Objective Function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Methods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733820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Chargui</a:t>
                      </a:r>
                      <a:r>
                        <a:rPr lang="en-GB" sz="1800" b="1" noProof="0" dirty="0">
                          <a:effectLst/>
                        </a:rPr>
                        <a:t>, et al. (2019) Truck Scheduling in a Rail–Road PI cross-dock Considering Energy Consumption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energy consumption + vehicle costs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metaheuristic (Variable </a:t>
                      </a:r>
                      <a:r>
                        <a:rPr lang="en-GB" sz="1800" noProof="0" dirty="0" err="1">
                          <a:effectLst/>
                        </a:rPr>
                        <a:t>Neighborhood</a:t>
                      </a:r>
                      <a:r>
                        <a:rPr lang="en-GB" sz="1800" noProof="0" dirty="0">
                          <a:effectLst/>
                        </a:rPr>
                        <a:t> Search+ Tabu Search)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59552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Shahram, et al. (2019)Trucks scheduling in cross-docking with energy consumption consideration and trucks queuing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costs of holding products in a cross-dock + energy consumption of forklift in a cross-doc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 objective imperialist competitive algorithm (MOICA) + multi objective grey wolf optimizer (MOGWO)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0460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Aberka</a:t>
                      </a:r>
                      <a:r>
                        <a:rPr lang="en-GB" sz="1800" b="1" noProof="0" dirty="0">
                          <a:effectLst/>
                        </a:rPr>
                        <a:t>, et al. (2024) Sustainable Multi-Objective Truck Scheduling in a Rail-Road Physical Internet Cross-Docking Hub with Internal Storage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storage cost and energy consumption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Multi-objective Mixed Integer Programming Model (MO MIP) SEPLEX (exact method)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85255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Madani-Isfahani, et al. (2014), Multiple cross-docks scheduling using two meta-heuristic algorithms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operation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Simulated Annealing(SA) + Firefly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53184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Yu, et al. (2021), Hybrid GA Truck Scheduling and Product Routing on the Cross-Docking System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GA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1016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Mohtashami.A</a:t>
                      </a:r>
                      <a:r>
                        <a:rPr lang="en-GB" sz="1800" b="1" noProof="0" dirty="0">
                          <a:effectLst/>
                        </a:rPr>
                        <a:t> (2015) Scheduling Trucks in Cross Docking Systems with Temporary Storage and Repetitive Pattern for Shipping Trucks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Genetic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1576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Maxim A. </a:t>
                      </a:r>
                      <a:r>
                        <a:rPr lang="en-GB" sz="1800" b="1" noProof="0" dirty="0" err="1">
                          <a:effectLst/>
                        </a:rPr>
                        <a:t>Dulebenets</a:t>
                      </a:r>
                      <a:r>
                        <a:rPr lang="en-GB" sz="1800" b="1" noProof="0" dirty="0">
                          <a:effectLst/>
                        </a:rPr>
                        <a:t> (2018), A Diploid Evolutionary Algorithm for Sustainable Truck Scheduling at a Cross-Docking Facility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total cost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Evolutionary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5477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003EE8D-E90B-B613-51C9-AF43D421EC5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77463" y="3238498"/>
            <a:ext cx="15259863" cy="7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1D57E5-4060-4F7F-87A3-63E495D9334D}"/>
              </a:ext>
            </a:extLst>
          </p:cNvPr>
          <p:cNvSpPr txBox="1"/>
          <p:nvPr/>
        </p:nvSpPr>
        <p:spPr>
          <a:xfrm>
            <a:off x="16119146" y="814040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5613B15-C35F-4410-9F7B-2558A6D03739}"/>
              </a:ext>
            </a:extLst>
          </p:cNvPr>
          <p:cNvSpPr txBox="1"/>
          <p:nvPr/>
        </p:nvSpPr>
        <p:spPr>
          <a:xfrm>
            <a:off x="12289599" y="190236"/>
            <a:ext cx="3102801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Related work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4FD24652-B193-46F0-AA9D-590A043A56AC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Research Gap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91583BA0-BFD0-4EF6-BEE7-DC5DCF5ED2BD}"/>
              </a:ext>
            </a:extLst>
          </p:cNvPr>
          <p:cNvSpPr txBox="1"/>
          <p:nvPr/>
        </p:nvSpPr>
        <p:spPr>
          <a:xfrm>
            <a:off x="14442746" y="8405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65374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7A7A-E1EB-1518-0F9F-1EF1687E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D4716E69-827F-4827-8795-E52DA29206D3}"/>
              </a:ext>
            </a:extLst>
          </p:cNvPr>
          <p:cNvSpPr txBox="1"/>
          <p:nvPr/>
        </p:nvSpPr>
        <p:spPr>
          <a:xfrm>
            <a:off x="1093050" y="6374575"/>
            <a:ext cx="4604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 studies joined </a:t>
            </a:r>
          </a:p>
          <a:p>
            <a:endParaRPr lang="en-GB" dirty="0"/>
          </a:p>
          <a:p>
            <a:r>
              <a:rPr lang="en-GB" dirty="0"/>
              <a:t>    Truck cost</a:t>
            </a:r>
          </a:p>
          <a:p>
            <a:endParaRPr lang="en-GB" dirty="0"/>
          </a:p>
          <a:p>
            <a:r>
              <a:rPr lang="en-GB" dirty="0"/>
              <a:t>     Energy consumption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319A8C-A591-C851-896A-DA9D51C397AE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59DC-E38B-2123-1635-F94F8CA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DB51-CF9D-5AF8-8633-2EBB49A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D2921-3B60-7DB2-203C-DF2655E7770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D82C8C33-26DE-EE86-5A7D-7F9B2F12A6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388CA-5053-FBD5-8FC2-9D503FA3435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FF06CFA-7913-7CE4-8B1E-40C853C2DF6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5559A38-ADBE-07DC-2788-82B0217D372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1BB66F-BC15-E10F-BD78-25B7087D4E79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pic>
        <p:nvPicPr>
          <p:cNvPr id="22" name="Picture 22" descr="A diagram of a rail road sorter">
            <a:extLst>
              <a:ext uri="{FF2B5EF4-FFF2-40B4-BE49-F238E27FC236}">
                <a16:creationId xmlns:a16="http://schemas.microsoft.com/office/drawing/2014/main" id="{66E3C685-4D5D-4A06-8818-187482136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EA14173-D7DA-439A-82C2-83AF1873FBC3}"/>
              </a:ext>
            </a:extLst>
          </p:cNvPr>
          <p:cNvSpPr/>
          <p:nvPr/>
        </p:nvSpPr>
        <p:spPr>
          <a:xfrm>
            <a:off x="838200" y="2400300"/>
            <a:ext cx="7010400" cy="2743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37A4833-9CD5-4033-AAEA-1E031696B00A}"/>
              </a:ext>
            </a:extLst>
          </p:cNvPr>
          <p:cNvSpPr txBox="1"/>
          <p:nvPr/>
        </p:nvSpPr>
        <p:spPr>
          <a:xfrm>
            <a:off x="991589" y="2488168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Research gap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C0A439F-3137-4EE2-806D-2548094F4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29" y="7008964"/>
            <a:ext cx="259775" cy="25977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5BF2A1-5C96-4CA4-B4FF-22D7418EF4F0}"/>
              </a:ext>
            </a:extLst>
          </p:cNvPr>
          <p:cNvSpPr txBox="1"/>
          <p:nvPr/>
        </p:nvSpPr>
        <p:spPr>
          <a:xfrm>
            <a:off x="984662" y="2805615"/>
            <a:ext cx="6428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focus on:</a:t>
            </a:r>
          </a:p>
          <a:p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Energy </a:t>
            </a:r>
            <a:r>
              <a:rPr lang="fr-FR" dirty="0" err="1"/>
              <a:t>consumption</a:t>
            </a:r>
            <a:r>
              <a:rPr lang="fr-FR" dirty="0"/>
              <a:t> (</a:t>
            </a:r>
            <a:r>
              <a:rPr lang="fr-FR" dirty="0" err="1"/>
              <a:t>Chargui</a:t>
            </a:r>
            <a:r>
              <a:rPr lang="fr-FR" dirty="0"/>
              <a:t> et al. (2019), </a:t>
            </a:r>
            <a:r>
              <a:rPr lang="fr-FR" dirty="0" err="1"/>
              <a:t>Shahram</a:t>
            </a:r>
            <a:r>
              <a:rPr lang="fr-FR" dirty="0"/>
              <a:t> et al.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Completion</a:t>
            </a:r>
            <a:r>
              <a:rPr lang="fr-FR" dirty="0"/>
              <a:t> time (Madani-</a:t>
            </a:r>
            <a:r>
              <a:rPr lang="fr-FR" dirty="0" err="1"/>
              <a:t>Isfahani</a:t>
            </a:r>
            <a:r>
              <a:rPr lang="fr-FR" dirty="0"/>
              <a:t> et al ,(2014), Yu, </a:t>
            </a:r>
            <a:r>
              <a:rPr lang="fr-FR" dirty="0" err="1"/>
              <a:t>Mohtashami</a:t>
            </a:r>
            <a:r>
              <a:rPr lang="fr-FR" dirty="0"/>
              <a:t> et al , (2014))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Dulebenets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B3BD00-5ADD-44E7-A193-FB0315595A6E}"/>
              </a:ext>
            </a:extLst>
          </p:cNvPr>
          <p:cNvSpPr/>
          <p:nvPr/>
        </p:nvSpPr>
        <p:spPr>
          <a:xfrm>
            <a:off x="838200" y="5748728"/>
            <a:ext cx="7010400" cy="2743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7CE7E49-2841-4931-BDBB-283ECA14C2B6}"/>
              </a:ext>
            </a:extLst>
          </p:cNvPr>
          <p:cNvSpPr txBox="1"/>
          <p:nvPr/>
        </p:nvSpPr>
        <p:spPr>
          <a:xfrm>
            <a:off x="1034142" y="5935993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Research gap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B6A6274A-8E32-45A3-B9FE-5E04B37BAF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28" y="7539057"/>
            <a:ext cx="259775" cy="259775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54D7568B-BFF0-42BA-BD4E-64508C310D64}"/>
              </a:ext>
            </a:extLst>
          </p:cNvPr>
          <p:cNvSpPr txBox="1"/>
          <p:nvPr/>
        </p:nvSpPr>
        <p:spPr>
          <a:xfrm>
            <a:off x="1086123" y="7986029"/>
            <a:ext cx="532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In a rail–road </a:t>
            </a:r>
            <a:r>
              <a:rPr lang="el-GR" dirty="0"/>
              <a:t>π-</a:t>
            </a:r>
            <a:r>
              <a:rPr lang="fr-FR" dirty="0"/>
              <a:t>hub </a:t>
            </a:r>
            <a:r>
              <a:rPr lang="fr-FR" dirty="0" err="1"/>
              <a:t>layout</a:t>
            </a:r>
            <a:endParaRPr lang="en-GB" dirty="0"/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5D07A3EC-3B3C-4ED7-81F0-8A92331D5E85}"/>
              </a:ext>
            </a:extLst>
          </p:cNvPr>
          <p:cNvSpPr txBox="1"/>
          <p:nvPr/>
        </p:nvSpPr>
        <p:spPr>
          <a:xfrm>
            <a:off x="15113331" y="799496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E3AA77A4-1B85-4B64-ADB2-E4509F0C9F33}"/>
              </a:ext>
            </a:extLst>
          </p:cNvPr>
          <p:cNvSpPr txBox="1"/>
          <p:nvPr/>
        </p:nvSpPr>
        <p:spPr>
          <a:xfrm>
            <a:off x="12214760" y="183021"/>
            <a:ext cx="275829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Research Gap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9A19A6C3-AFE8-4A90-85F7-AB1F3AD9B68E}"/>
              </a:ext>
            </a:extLst>
          </p:cNvPr>
          <p:cNvSpPr txBox="1"/>
          <p:nvPr/>
        </p:nvSpPr>
        <p:spPr>
          <a:xfrm>
            <a:off x="12649200" y="808505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693128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7200" y="5753100"/>
            <a:ext cx="13108288" cy="189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NP-hard problem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	Finding the optimal solution in a reasonable time is very difficult.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Find a near optimal solution </a:t>
            </a:r>
            <a:r>
              <a:rPr lang="en-GB" sz="2152" b="1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with approximative methods</a:t>
            </a: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Explore the search space to find the global optimal solution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2035629" y="5433303"/>
            <a:ext cx="1219200" cy="2263696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1C8996-D996-945C-1848-592B6DCA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8F33F3-A8A5-AD1D-B70D-BD6C4D16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0413EC-81FE-090A-3014-C5294FC0D49C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52118-93B2-A861-273A-07CF12F9395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949F8355-EFCF-76EA-FD5D-17C84879A7E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3FF4D-F8AE-ABA1-C110-B0B02DEF7BD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A8EF106A-8570-AB9F-66DB-E85A840C002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4AB17A0F-733D-D9D2-CE17-FF280C788634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2525F57-F1D1-8675-1D24-77CFFE291804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BA526687-AA8C-C7CE-69BA-2822593C994C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Objective</a:t>
            </a: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0C6EAF3-31A5-7CE0-13EA-1326501D4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24100"/>
            <a:ext cx="1418958" cy="1418958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473923E-78AC-6299-4DC4-1214569A6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47900"/>
            <a:ext cx="1460835" cy="1460835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AF6C92A-A700-E25A-2FCA-4181D11745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232410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4CCEBC-A225-6BD9-571B-E48F0B95F496}"/>
              </a:ext>
            </a:extLst>
          </p:cNvPr>
          <p:cNvSpPr txBox="1"/>
          <p:nvPr/>
        </p:nvSpPr>
        <p:spPr>
          <a:xfrm>
            <a:off x="1524000" y="29337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latin typeface="Inter 1" panose="020B0604020202020204" charset="0"/>
                <a:ea typeface="Inter 1" panose="020B0604020202020204" charset="0"/>
              </a:rPr>
              <a:t>Optimizing</a:t>
            </a:r>
            <a:r>
              <a:rPr lang="en-GB" sz="3200" noProof="0" dirty="0"/>
              <a:t>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2A521-9114-3396-0A0B-8267C8107B7D}"/>
              </a:ext>
            </a:extLst>
          </p:cNvPr>
          <p:cNvSpPr txBox="1"/>
          <p:nvPr/>
        </p:nvSpPr>
        <p:spPr>
          <a:xfrm>
            <a:off x="4038600" y="4076700"/>
            <a:ext cx="335280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noProof="0" dirty="0"/>
              <a:t> </a:t>
            </a:r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Completion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0B9B9-4141-5D41-D61D-DF46D52FF492}"/>
              </a:ext>
            </a:extLst>
          </p:cNvPr>
          <p:cNvSpPr txBox="1"/>
          <p:nvPr/>
        </p:nvSpPr>
        <p:spPr>
          <a:xfrm>
            <a:off x="9982200" y="4229100"/>
            <a:ext cx="10668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>
                <a:latin typeface="Inter 1" panose="020B0604020202020204" charset="0"/>
                <a:ea typeface="Inter 1" panose="020B0604020202020204" charset="0"/>
              </a:rPr>
              <a:t>Cost</a:t>
            </a:r>
            <a:endParaRPr lang="en-GB" sz="2000" b="1" dirty="0">
              <a:latin typeface="Inter 1" panose="020B0604020202020204" charset="0"/>
              <a:ea typeface="Inter 1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FE8A9-305D-2408-18A7-8474730E99FC}"/>
              </a:ext>
            </a:extLst>
          </p:cNvPr>
          <p:cNvSpPr txBox="1"/>
          <p:nvPr/>
        </p:nvSpPr>
        <p:spPr>
          <a:xfrm>
            <a:off x="78486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And/or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35849-CD33-5F93-5568-535CD9419366}"/>
              </a:ext>
            </a:extLst>
          </p:cNvPr>
          <p:cNvSpPr txBox="1"/>
          <p:nvPr/>
        </p:nvSpPr>
        <p:spPr>
          <a:xfrm>
            <a:off x="118110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While 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2A7C31-5C28-D2EF-C761-9DFDE8346845}"/>
              </a:ext>
            </a:extLst>
          </p:cNvPr>
          <p:cNvSpPr txBox="1"/>
          <p:nvPr/>
        </p:nvSpPr>
        <p:spPr>
          <a:xfrm>
            <a:off x="13335000" y="4229100"/>
            <a:ext cx="39624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Real world constraints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EB3D8021-45B8-4927-92B4-E51760CF4BA2}"/>
              </a:ext>
            </a:extLst>
          </p:cNvPr>
          <p:cNvSpPr txBox="1"/>
          <p:nvPr/>
        </p:nvSpPr>
        <p:spPr>
          <a:xfrm>
            <a:off x="12372109" y="913292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3467100"/>
            <a:ext cx="6582794" cy="1051100"/>
            <a:chOff x="0" y="0"/>
            <a:chExt cx="8777058" cy="140146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205723" y="586126"/>
              <a:ext cx="7571335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We aim to optimize container-truck assignments to minimize transport cost and energy cost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Objectif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800" y="6362700"/>
            <a:ext cx="6600308" cy="772648"/>
            <a:chOff x="0" y="-47831"/>
            <a:chExt cx="8800410" cy="103019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Robustness,  Adaptability, Flexibility(hybridization)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29075" y="-47831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Why Genetic algorithms?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5800" y="5067300"/>
            <a:ext cx="6582794" cy="736775"/>
            <a:chOff x="0" y="0"/>
            <a:chExt cx="8777058" cy="98236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Optimization of this kind of problems is NP-hard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NP-hard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9600" y="1866900"/>
            <a:ext cx="7848600" cy="64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GB" sz="38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FOR CROSS DOCK OPTIMIZATION?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08873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6651FFB-4C73-B65A-DFAD-B05D2E546AF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5A26F1-38F6-5CBF-496F-E9A7F21D79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AE0A55D-33F9-20CF-9926-B7741F0F3501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CBDC57ED-39BB-B787-2418-C8A993BFE03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85D64FD1-46AF-2BBC-80F3-F65356D011C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F9AF1616-08AD-40B0-B04B-6516AA7354C8}"/>
              </a:ext>
            </a:extLst>
          </p:cNvPr>
          <p:cNvSpPr txBox="1"/>
          <p:nvPr/>
        </p:nvSpPr>
        <p:spPr>
          <a:xfrm>
            <a:off x="12360233" y="36890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Why GA ?</a:t>
            </a:r>
          </a:p>
        </p:txBody>
      </p:sp>
    </p:spTree>
    <p:extLst>
      <p:ext uri="{BB962C8B-B14F-4D97-AF65-F5344CB8AC3E}">
        <p14:creationId xmlns:p14="http://schemas.microsoft.com/office/powerpoint/2010/main" val="1589442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808F-495C-4C29-C885-A1CEE5E8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313A6AB-CD22-2A91-C19F-CDD8D32C595C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00BC320-5225-558E-A85F-8CE2113D0BA7}"/>
              </a:ext>
            </a:extLst>
          </p:cNvPr>
          <p:cNvSpPr/>
          <p:nvPr/>
        </p:nvSpPr>
        <p:spPr>
          <a:xfrm>
            <a:off x="3395870" y="4991100"/>
            <a:ext cx="1752600" cy="3505200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34B44D-4967-D695-A6CE-C15407FC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46DBD9-A069-0AD0-5EEC-8263919B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267A17-4F2B-D9F8-2200-696584A36743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C40BCA-42BB-DA03-D872-729B21D2028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D241301-626A-8C13-4C9A-0F7438F7C35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6BC90D-D845-098D-B888-A4031979B8F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A0088E-67DA-3918-844F-979F0F8FD799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3FC1C586-BEB4-7473-B30A-5F42BB9EAED2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92D81D5-BBA4-D5F8-C219-BBD303E6E85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BC436-E062-B7CC-6C9E-A63E26B9E35F}"/>
              </a:ext>
            </a:extLst>
          </p:cNvPr>
          <p:cNvSpPr txBox="1"/>
          <p:nvPr/>
        </p:nvSpPr>
        <p:spPr>
          <a:xfrm>
            <a:off x="12360233" y="36890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Why GA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06D2-676A-4F88-A1C1-11BFFFBDED75}"/>
              </a:ext>
            </a:extLst>
          </p:cNvPr>
          <p:cNvSpPr txBox="1"/>
          <p:nvPr/>
        </p:nvSpPr>
        <p:spPr>
          <a:xfrm>
            <a:off x="6629400" y="1943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Approximative Methods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E806B-C39A-05A8-FB09-F2DBC1516176}"/>
              </a:ext>
            </a:extLst>
          </p:cNvPr>
          <p:cNvSpPr txBox="1"/>
          <p:nvPr/>
        </p:nvSpPr>
        <p:spPr>
          <a:xfrm>
            <a:off x="2286000" y="35433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Problem</a:t>
            </a:r>
            <a:r>
              <a:rPr lang="fr-FR" sz="3200" dirty="0"/>
              <a:t> </a:t>
            </a:r>
            <a:r>
              <a:rPr lang="fr-FR" sz="3200" dirty="0" err="1"/>
              <a:t>specific</a:t>
            </a:r>
            <a:r>
              <a:rPr lang="fr-FR" sz="3200" dirty="0"/>
              <a:t> (</a:t>
            </a:r>
            <a:r>
              <a:rPr lang="fr-FR" sz="3200" dirty="0" err="1"/>
              <a:t>heuristics</a:t>
            </a:r>
            <a:r>
              <a:rPr lang="fr-FR" sz="32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C6C4FE-DA90-268F-505A-28597FB592BE}"/>
              </a:ext>
            </a:extLst>
          </p:cNvPr>
          <p:cNvSpPr txBox="1"/>
          <p:nvPr/>
        </p:nvSpPr>
        <p:spPr>
          <a:xfrm>
            <a:off x="10668000" y="3467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B91B81-6F6D-2406-BDEF-B7B8A0CC96F5}"/>
              </a:ext>
            </a:extLst>
          </p:cNvPr>
          <p:cNvSpPr txBox="1"/>
          <p:nvPr/>
        </p:nvSpPr>
        <p:spPr>
          <a:xfrm>
            <a:off x="7391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2DA81C-8515-BBDC-E944-EBA6FE5B64E8}"/>
              </a:ext>
            </a:extLst>
          </p:cNvPr>
          <p:cNvSpPr txBox="1"/>
          <p:nvPr/>
        </p:nvSpPr>
        <p:spPr>
          <a:xfrm>
            <a:off x="13106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Non-Nature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11042-739E-D0DF-9DF2-2B1521A55819}"/>
              </a:ext>
            </a:extLst>
          </p:cNvPr>
          <p:cNvSpPr txBox="1"/>
          <p:nvPr/>
        </p:nvSpPr>
        <p:spPr>
          <a:xfrm>
            <a:off x="7391400" y="68199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Evolutionary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algorithm</a:t>
            </a:r>
            <a:endParaRPr lang="fr-FR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0BF764-427A-1368-4D86-AB4F09D2D845}"/>
              </a:ext>
            </a:extLst>
          </p:cNvPr>
          <p:cNvSpPr txBox="1"/>
          <p:nvPr/>
        </p:nvSpPr>
        <p:spPr>
          <a:xfrm>
            <a:off x="7391400" y="7658100"/>
            <a:ext cx="5372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Swarm</a:t>
            </a:r>
            <a:r>
              <a:rPr lang="fr-FR" sz="2800" dirty="0"/>
              <a:t> Intelligence 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algorithm</a:t>
            </a:r>
            <a:endParaRPr lang="fr-FR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5A1A1B-B18D-C2E0-5B72-0ED964AE4938}"/>
              </a:ext>
            </a:extLst>
          </p:cNvPr>
          <p:cNvSpPr txBox="1"/>
          <p:nvPr/>
        </p:nvSpPr>
        <p:spPr>
          <a:xfrm>
            <a:off x="7391400" y="8496300"/>
            <a:ext cx="5372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Physical/</a:t>
            </a:r>
            <a:r>
              <a:rPr lang="fr-FR" sz="2800" dirty="0" err="1"/>
              <a:t>chemical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algorithm</a:t>
            </a:r>
            <a:endParaRPr lang="fr-FR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C5CDA-0A60-B2AB-5443-51AF1BCDF7E9}"/>
              </a:ext>
            </a:extLst>
          </p:cNvPr>
          <p:cNvSpPr txBox="1"/>
          <p:nvPr/>
        </p:nvSpPr>
        <p:spPr>
          <a:xfrm>
            <a:off x="13030200" y="68199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Tabu</a:t>
            </a:r>
            <a:r>
              <a:rPr lang="fr-FR" sz="2800" dirty="0"/>
              <a:t> </a:t>
            </a:r>
            <a:r>
              <a:rPr lang="fr-FR" sz="2800" dirty="0" err="1"/>
              <a:t>search</a:t>
            </a:r>
            <a:r>
              <a:rPr lang="fr-FR" sz="28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4A4C4-DC0F-807D-A3E7-086B377E64C6}"/>
              </a:ext>
            </a:extLst>
          </p:cNvPr>
          <p:cNvSpPr txBox="1"/>
          <p:nvPr/>
        </p:nvSpPr>
        <p:spPr>
          <a:xfrm>
            <a:off x="13030200" y="7734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Local </a:t>
            </a:r>
            <a:r>
              <a:rPr lang="fr-FR" sz="2800" dirty="0" err="1"/>
              <a:t>search</a:t>
            </a:r>
            <a:endParaRPr lang="fr-FR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88B765-BB6F-AC3D-04C0-0A4CF931D2C7}"/>
              </a:ext>
            </a:extLst>
          </p:cNvPr>
          <p:cNvSpPr txBox="1"/>
          <p:nvPr/>
        </p:nvSpPr>
        <p:spPr>
          <a:xfrm>
            <a:off x="13030200" y="8496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Large </a:t>
            </a:r>
            <a:r>
              <a:rPr lang="fr-FR" sz="2800" dirty="0" err="1"/>
              <a:t>neighbourhood</a:t>
            </a:r>
            <a:endParaRPr lang="fr-FR" sz="28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62AC961-FA8B-909E-AB62-12009D12E299}"/>
              </a:ext>
            </a:extLst>
          </p:cNvPr>
          <p:cNvCxnSpPr>
            <a:stCxn id="4" idx="2"/>
            <a:endCxn id="32" idx="0"/>
          </p:cNvCxnSpPr>
          <p:nvPr/>
        </p:nvCxnSpPr>
        <p:spPr>
          <a:xfrm rot="5400000">
            <a:off x="6388388" y="863887"/>
            <a:ext cx="1015425" cy="4343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2A2CBB6-FA64-0E96-1E25-1624998B5C48}"/>
              </a:ext>
            </a:extLst>
          </p:cNvPr>
          <p:cNvCxnSpPr>
            <a:stCxn id="4" idx="2"/>
            <a:endCxn id="33" idx="0"/>
          </p:cNvCxnSpPr>
          <p:nvPr/>
        </p:nvCxnSpPr>
        <p:spPr>
          <a:xfrm rot="16200000" flipH="1">
            <a:off x="10617488" y="978187"/>
            <a:ext cx="939225" cy="4038600"/>
          </a:xfrm>
          <a:prstGeom prst="bentConnector3">
            <a:avLst>
              <a:gd name="adj1" fmla="val 534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03E623F-F04C-F65F-2728-68203648EB40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rot="16200000" flipH="1">
            <a:off x="13779788" y="3378487"/>
            <a:ext cx="1091625" cy="2438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FC38C4-8353-CADA-083A-751D65CD7E46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rot="5400000">
            <a:off x="10922288" y="2959387"/>
            <a:ext cx="1091625" cy="327660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90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5843</Words>
  <Application>Microsoft Office PowerPoint</Application>
  <PresentationFormat>Personnalisé</PresentationFormat>
  <Paragraphs>1650</Paragraphs>
  <Slides>41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41</vt:i4>
      </vt:variant>
    </vt:vector>
  </HeadingPairs>
  <TitlesOfParts>
    <vt:vector size="57" baseType="lpstr">
      <vt:lpstr>Aptos</vt:lpstr>
      <vt:lpstr>Consolas</vt:lpstr>
      <vt:lpstr>Arial</vt:lpstr>
      <vt:lpstr>Give You Glory</vt:lpstr>
      <vt:lpstr>Aptos Display</vt:lpstr>
      <vt:lpstr>Calibri Light</vt:lpstr>
      <vt:lpstr>Inter 1 Medium</vt:lpstr>
      <vt:lpstr>Inter 1</vt:lpstr>
      <vt:lpstr>Anton</vt:lpstr>
      <vt:lpstr>Wingdings</vt:lpstr>
      <vt:lpstr>Inter 1 Bold</vt:lpstr>
      <vt:lpstr>Cambria Math</vt:lpstr>
      <vt:lpstr>Calibri</vt:lpstr>
      <vt:lpstr>Inter 2</vt:lpstr>
      <vt:lpstr>Custom Design</vt:lpstr>
      <vt:lpstr>Retrospect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Taieb 3</dc:title>
  <dc:creator>Taieb</dc:creator>
  <cp:lastModifiedBy>Taieb</cp:lastModifiedBy>
  <cp:revision>133</cp:revision>
  <dcterms:created xsi:type="dcterms:W3CDTF">2006-08-16T00:00:00Z</dcterms:created>
  <dcterms:modified xsi:type="dcterms:W3CDTF">2025-12-18T14:31:00Z</dcterms:modified>
  <dc:identifier>DAG6QOOhEjs</dc:identifier>
</cp:coreProperties>
</file>